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56" r:id="rId2"/>
    <p:sldId id="289" r:id="rId3"/>
    <p:sldId id="290" r:id="rId4"/>
    <p:sldId id="342" r:id="rId5"/>
    <p:sldId id="351" r:id="rId6"/>
    <p:sldId id="291" r:id="rId7"/>
    <p:sldId id="295" r:id="rId8"/>
    <p:sldId id="323" r:id="rId9"/>
    <p:sldId id="324" r:id="rId10"/>
    <p:sldId id="356" r:id="rId11"/>
    <p:sldId id="292" r:id="rId12"/>
    <p:sldId id="293" r:id="rId13"/>
    <p:sldId id="322" r:id="rId14"/>
    <p:sldId id="296" r:id="rId15"/>
    <p:sldId id="294" r:id="rId16"/>
    <p:sldId id="297" r:id="rId17"/>
    <p:sldId id="298" r:id="rId18"/>
    <p:sldId id="365" r:id="rId19"/>
    <p:sldId id="301" r:id="rId20"/>
    <p:sldId id="353" r:id="rId21"/>
    <p:sldId id="302" r:id="rId22"/>
    <p:sldId id="299" r:id="rId23"/>
    <p:sldId id="300" r:id="rId24"/>
    <p:sldId id="303" r:id="rId25"/>
    <p:sldId id="357" r:id="rId26"/>
    <p:sldId id="328" r:id="rId27"/>
    <p:sldId id="329" r:id="rId28"/>
    <p:sldId id="304" r:id="rId29"/>
    <p:sldId id="306" r:id="rId30"/>
    <p:sldId id="339" r:id="rId31"/>
    <p:sldId id="358" r:id="rId32"/>
    <p:sldId id="308" r:id="rId33"/>
    <p:sldId id="311" r:id="rId34"/>
    <p:sldId id="337" r:id="rId35"/>
    <p:sldId id="361" r:id="rId36"/>
    <p:sldId id="312" r:id="rId37"/>
    <p:sldId id="368" r:id="rId38"/>
    <p:sldId id="310" r:id="rId39"/>
    <p:sldId id="314" r:id="rId40"/>
    <p:sldId id="315" r:id="rId41"/>
    <p:sldId id="363" r:id="rId42"/>
    <p:sldId id="369" r:id="rId43"/>
    <p:sldId id="344" r:id="rId44"/>
    <p:sldId id="366" r:id="rId45"/>
    <p:sldId id="367" r:id="rId46"/>
    <p:sldId id="316" r:id="rId47"/>
    <p:sldId id="370" r:id="rId48"/>
    <p:sldId id="347" r:id="rId49"/>
    <p:sldId id="348" r:id="rId50"/>
    <p:sldId id="371" r:id="rId51"/>
    <p:sldId id="327" r:id="rId52"/>
    <p:sldId id="372" r:id="rId53"/>
    <p:sldId id="325" r:id="rId54"/>
    <p:sldId id="333" r:id="rId55"/>
    <p:sldId id="320" r:id="rId56"/>
  </p:sldIdLst>
  <p:sldSz cx="9144000" cy="6858000" type="screen4x3"/>
  <p:notesSz cx="7104063" cy="102346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520" autoAdjust="0"/>
  </p:normalViewPr>
  <p:slideViewPr>
    <p:cSldViewPr>
      <p:cViewPr varScale="1">
        <p:scale>
          <a:sx n="141" d="100"/>
          <a:sy n="141" d="100"/>
        </p:scale>
        <p:origin x="208" y="164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3078639" cy="511176"/>
          </a:xfrm>
          <a:prstGeom prst="rect">
            <a:avLst/>
          </a:prstGeom>
        </p:spPr>
        <p:txBody>
          <a:bodyPr vert="horz" lIns="91449" tIns="45724" rIns="91449" bIns="45724" rtlCol="0"/>
          <a:lstStyle>
            <a:lvl1pPr algn="l">
              <a:defRPr sz="1200"/>
            </a:lvl1pPr>
          </a:lstStyle>
          <a:p>
            <a:endParaRPr lang="ko-KR" altLang="en-US"/>
          </a:p>
        </p:txBody>
      </p:sp>
      <p:sp>
        <p:nvSpPr>
          <p:cNvPr id="3" name="날짜 개체 틀 2"/>
          <p:cNvSpPr>
            <a:spLocks noGrp="1"/>
          </p:cNvSpPr>
          <p:nvPr>
            <p:ph type="dt" sz="quarter" idx="1"/>
          </p:nvPr>
        </p:nvSpPr>
        <p:spPr>
          <a:xfrm>
            <a:off x="4023836" y="0"/>
            <a:ext cx="3078639" cy="511176"/>
          </a:xfrm>
          <a:prstGeom prst="rect">
            <a:avLst/>
          </a:prstGeom>
        </p:spPr>
        <p:txBody>
          <a:bodyPr vert="horz" lIns="91449" tIns="45724" rIns="91449" bIns="45724" rtlCol="0"/>
          <a:lstStyle>
            <a:lvl1pPr algn="r">
              <a:defRPr sz="1200"/>
            </a:lvl1pPr>
          </a:lstStyle>
          <a:p>
            <a:fld id="{FAD56397-96EB-4B9B-B73E-B0DE894BA706}" type="datetimeFigureOut">
              <a:rPr lang="ko-KR" altLang="en-US" smtClean="0"/>
              <a:t>2021. 8. 29.</a:t>
            </a:fld>
            <a:endParaRPr lang="ko-KR" altLang="en-US"/>
          </a:p>
        </p:txBody>
      </p:sp>
      <p:sp>
        <p:nvSpPr>
          <p:cNvPr id="4" name="바닥글 개체 틀 3"/>
          <p:cNvSpPr>
            <a:spLocks noGrp="1"/>
          </p:cNvSpPr>
          <p:nvPr>
            <p:ph type="ftr" sz="quarter" idx="2"/>
          </p:nvPr>
        </p:nvSpPr>
        <p:spPr>
          <a:xfrm>
            <a:off x="1" y="9721852"/>
            <a:ext cx="3078639" cy="511176"/>
          </a:xfrm>
          <a:prstGeom prst="rect">
            <a:avLst/>
          </a:prstGeom>
        </p:spPr>
        <p:txBody>
          <a:bodyPr vert="horz" lIns="91449" tIns="45724" rIns="91449" bIns="45724"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23836" y="9721852"/>
            <a:ext cx="3078639" cy="511176"/>
          </a:xfrm>
          <a:prstGeom prst="rect">
            <a:avLst/>
          </a:prstGeom>
        </p:spPr>
        <p:txBody>
          <a:bodyPr vert="horz" lIns="91449" tIns="45724" rIns="91449" bIns="45724" rtlCol="0" anchor="b"/>
          <a:lstStyle>
            <a:lvl1pPr algn="r">
              <a:defRPr sz="1200"/>
            </a:lvl1pPr>
          </a:lstStyle>
          <a:p>
            <a:fld id="{785EE255-EB82-498D-BBDB-CD68D295562D}" type="slidenum">
              <a:rPr lang="ko-KR" altLang="en-US" smtClean="0"/>
              <a:t>‹#›</a:t>
            </a:fld>
            <a:endParaRPr lang="ko-KR" altLang="en-US"/>
          </a:p>
        </p:txBody>
      </p:sp>
    </p:spTree>
    <p:extLst>
      <p:ext uri="{BB962C8B-B14F-4D97-AF65-F5344CB8AC3E}">
        <p14:creationId xmlns:p14="http://schemas.microsoft.com/office/powerpoint/2010/main" val="4366485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2"/>
            <a:ext cx="3078427" cy="511731"/>
          </a:xfrm>
          <a:prstGeom prst="rect">
            <a:avLst/>
          </a:prstGeom>
        </p:spPr>
        <p:txBody>
          <a:bodyPr vert="horz" lIns="99058" tIns="49528" rIns="99058" bIns="49528" rtlCol="0"/>
          <a:lstStyle>
            <a:lvl1pPr algn="l">
              <a:defRPr sz="1400"/>
            </a:lvl1pPr>
          </a:lstStyle>
          <a:p>
            <a:endParaRPr lang="ko-KR" altLang="en-US"/>
          </a:p>
        </p:txBody>
      </p:sp>
      <p:sp>
        <p:nvSpPr>
          <p:cNvPr id="3" name="날짜 개체 틀 2"/>
          <p:cNvSpPr>
            <a:spLocks noGrp="1"/>
          </p:cNvSpPr>
          <p:nvPr>
            <p:ph type="dt" idx="1"/>
          </p:nvPr>
        </p:nvSpPr>
        <p:spPr>
          <a:xfrm>
            <a:off x="4023994" y="2"/>
            <a:ext cx="3078427" cy="511731"/>
          </a:xfrm>
          <a:prstGeom prst="rect">
            <a:avLst/>
          </a:prstGeom>
        </p:spPr>
        <p:txBody>
          <a:bodyPr vert="horz" lIns="99058" tIns="49528" rIns="99058" bIns="49528" rtlCol="0"/>
          <a:lstStyle>
            <a:lvl1pPr algn="r">
              <a:defRPr sz="1400"/>
            </a:lvl1pPr>
          </a:lstStyle>
          <a:p>
            <a:fld id="{8138FCCD-07B7-47B0-A7AA-A03D63EC9D3F}" type="datetimeFigureOut">
              <a:rPr lang="ko-KR" altLang="en-US" smtClean="0"/>
              <a:pPr/>
              <a:t>2021. 8. 29.</a:t>
            </a:fld>
            <a:endParaRPr lang="ko-KR" altLang="en-US"/>
          </a:p>
        </p:txBody>
      </p:sp>
      <p:sp>
        <p:nvSpPr>
          <p:cNvPr id="4" name="슬라이드 이미지 개체 틀 3"/>
          <p:cNvSpPr>
            <a:spLocks noGrp="1" noRot="1" noChangeAspect="1"/>
          </p:cNvSpPr>
          <p:nvPr>
            <p:ph type="sldImg" idx="2"/>
          </p:nvPr>
        </p:nvSpPr>
        <p:spPr>
          <a:xfrm>
            <a:off x="993775" y="768350"/>
            <a:ext cx="5116513" cy="3836988"/>
          </a:xfrm>
          <a:prstGeom prst="rect">
            <a:avLst/>
          </a:prstGeom>
          <a:noFill/>
          <a:ln w="12700">
            <a:solidFill>
              <a:prstClr val="black"/>
            </a:solidFill>
          </a:ln>
        </p:spPr>
        <p:txBody>
          <a:bodyPr vert="horz" lIns="99058" tIns="49528" rIns="99058" bIns="49528" rtlCol="0" anchor="ctr"/>
          <a:lstStyle/>
          <a:p>
            <a:endParaRPr lang="ko-KR" altLang="en-US"/>
          </a:p>
        </p:txBody>
      </p:sp>
      <p:sp>
        <p:nvSpPr>
          <p:cNvPr id="5" name="슬라이드 노트 개체 틀 4"/>
          <p:cNvSpPr>
            <a:spLocks noGrp="1"/>
          </p:cNvSpPr>
          <p:nvPr>
            <p:ph type="body" sz="quarter" idx="3"/>
          </p:nvPr>
        </p:nvSpPr>
        <p:spPr>
          <a:xfrm>
            <a:off x="710407" y="4861442"/>
            <a:ext cx="5683250" cy="4605575"/>
          </a:xfrm>
          <a:prstGeom prst="rect">
            <a:avLst/>
          </a:prstGeom>
        </p:spPr>
        <p:txBody>
          <a:bodyPr vert="horz" lIns="99058" tIns="49528" rIns="99058" bIns="4952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9721108"/>
            <a:ext cx="3078427" cy="511731"/>
          </a:xfrm>
          <a:prstGeom prst="rect">
            <a:avLst/>
          </a:prstGeom>
        </p:spPr>
        <p:txBody>
          <a:bodyPr vert="horz" lIns="99058" tIns="49528" rIns="99058" bIns="49528" rtlCol="0" anchor="b"/>
          <a:lstStyle>
            <a:lvl1pPr algn="l">
              <a:defRPr sz="1400"/>
            </a:lvl1pPr>
          </a:lstStyle>
          <a:p>
            <a:endParaRPr lang="ko-KR" altLang="en-US"/>
          </a:p>
        </p:txBody>
      </p:sp>
      <p:sp>
        <p:nvSpPr>
          <p:cNvPr id="7" name="슬라이드 번호 개체 틀 6"/>
          <p:cNvSpPr>
            <a:spLocks noGrp="1"/>
          </p:cNvSpPr>
          <p:nvPr>
            <p:ph type="sldNum" sz="quarter" idx="5"/>
          </p:nvPr>
        </p:nvSpPr>
        <p:spPr>
          <a:xfrm>
            <a:off x="4023994" y="9721108"/>
            <a:ext cx="3078427" cy="511731"/>
          </a:xfrm>
          <a:prstGeom prst="rect">
            <a:avLst/>
          </a:prstGeom>
        </p:spPr>
        <p:txBody>
          <a:bodyPr vert="horz" lIns="99058" tIns="49528" rIns="99058" bIns="49528" rtlCol="0" anchor="b"/>
          <a:lstStyle>
            <a:lvl1pPr algn="r">
              <a:defRPr sz="1400"/>
            </a:lvl1pPr>
          </a:lstStyle>
          <a:p>
            <a:fld id="{206250C4-0E9A-42DD-85A1-087716A785B8}" type="slidenum">
              <a:rPr lang="ko-KR" altLang="en-US" smtClean="0"/>
              <a:pPr/>
              <a:t>‹#›</a:t>
            </a:fld>
            <a:endParaRPr lang="ko-KR" altLang="en-US"/>
          </a:p>
        </p:txBody>
      </p:sp>
    </p:spTree>
    <p:extLst>
      <p:ext uri="{BB962C8B-B14F-4D97-AF65-F5344CB8AC3E}">
        <p14:creationId xmlns:p14="http://schemas.microsoft.com/office/powerpoint/2010/main" val="187593675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Artificial_general_intelligence"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en.wikipedia.org/wiki/Artificial_intelligenc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7Pq-S557XQU"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q_HMHae5G9k"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www.youtube.com/watch?v=S5AnWzjHtWA" TargetMode="External"/><Relationship Id="rId4" Type="http://schemas.openxmlformats.org/officeDocument/2006/relationships/hyperlink" Target="https://www.youtube.com/watch?v=M8YjvHYbZ9w"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youtube.com/watch?v=MKRwV3DTVLo"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1"/>
            <a:r>
              <a:rPr lang="ko-KR" altLang="en-US" dirty="0"/>
              <a:t>컴퓨터가 프로그램을 통해서 이해할 수 있다면</a:t>
            </a:r>
            <a:r>
              <a:rPr lang="en-US" altLang="ko-KR" dirty="0"/>
              <a:t>, </a:t>
            </a:r>
            <a:r>
              <a:rPr lang="ko-KR" altLang="en-US" dirty="0"/>
              <a:t>방에 있는 사람도 똑같은 일을 하기 때문에 언어를 이해하는 것</a:t>
            </a:r>
            <a:endParaRPr lang="en-US" altLang="ko-KR" dirty="0"/>
          </a:p>
          <a:p>
            <a:pPr lvl="1"/>
            <a:r>
              <a:rPr lang="ko-KR" altLang="en-US" dirty="0"/>
              <a:t>실제 방 안의 사람은 중국어를 이해하지 못함</a:t>
            </a:r>
            <a:endParaRPr lang="en-US" altLang="ko-KR" dirty="0"/>
          </a:p>
          <a:p>
            <a:pPr lvl="1"/>
            <a:r>
              <a:rPr lang="ko-KR" altLang="en-US" dirty="0"/>
              <a:t>따라서 컴퓨터가 언어를 이해할 수 없음 </a:t>
            </a:r>
            <a:endParaRPr lang="en-US" altLang="ko-KR" dirty="0"/>
          </a:p>
          <a:p>
            <a:endParaRPr 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9</a:t>
            </a:fld>
            <a:endParaRPr lang="ko-KR" altLang="en-US"/>
          </a:p>
        </p:txBody>
      </p:sp>
    </p:spTree>
    <p:extLst>
      <p:ext uri="{BB962C8B-B14F-4D97-AF65-F5344CB8AC3E}">
        <p14:creationId xmlns:p14="http://schemas.microsoft.com/office/powerpoint/2010/main" val="1507125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a:p>
            <a:endParaRPr 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52</a:t>
            </a:fld>
            <a:endParaRPr lang="ko-KR" altLang="en-US"/>
          </a:p>
        </p:txBody>
      </p:sp>
    </p:spTree>
    <p:extLst>
      <p:ext uri="{BB962C8B-B14F-4D97-AF65-F5344CB8AC3E}">
        <p14:creationId xmlns:p14="http://schemas.microsoft.com/office/powerpoint/2010/main" val="622898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a:p>
            <a:endParaRPr 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53</a:t>
            </a:fld>
            <a:endParaRPr lang="ko-KR" altLang="en-US"/>
          </a:p>
        </p:txBody>
      </p:sp>
    </p:spTree>
    <p:extLst>
      <p:ext uri="{BB962C8B-B14F-4D97-AF65-F5344CB8AC3E}">
        <p14:creationId xmlns:p14="http://schemas.microsoft.com/office/powerpoint/2010/main" val="329360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1"/>
            <a:r>
              <a:rPr lang="en-US" altLang="ko-KR" sz="1200" b="0" i="0" kern="1200" dirty="0">
                <a:solidFill>
                  <a:schemeClr val="tx1"/>
                </a:solidFill>
                <a:effectLst/>
                <a:latin typeface="+mn-lt"/>
                <a:ea typeface="+mn-ea"/>
                <a:cs typeface="+mn-cs"/>
              </a:rPr>
              <a:t>the creation of </a:t>
            </a:r>
            <a:r>
              <a:rPr lang="en-US" altLang="ko-KR" sz="1200" b="0" i="0" u="none" strike="noStrike" kern="1200" dirty="0">
                <a:solidFill>
                  <a:schemeClr val="tx1"/>
                </a:solidFill>
                <a:effectLst/>
                <a:latin typeface="+mn-lt"/>
                <a:ea typeface="+mn-ea"/>
                <a:cs typeface="+mn-cs"/>
                <a:hlinkClick r:id="rId3" tooltip="Artificial general intelligence"/>
              </a:rPr>
              <a:t>superhuman</a:t>
            </a:r>
            <a:r>
              <a:rPr lang="en-US" altLang="ko-KR" sz="1200" b="0" i="0"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hlinkClick r:id="rId4" tooltip="Artificial intelligence"/>
              </a:rPr>
              <a:t>artificial intelligence</a:t>
            </a:r>
            <a:r>
              <a:rPr lang="en-US" altLang="ko-KR" sz="1200" b="0" i="0" u="none" strike="noStrike"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will mark the point at which "the human era will be ended", </a:t>
            </a:r>
            <a:endParaRPr lang="en-US" altLang="ko-KR"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54</a:t>
            </a:fld>
            <a:endParaRPr lang="ko-KR" altLang="en-US"/>
          </a:p>
        </p:txBody>
      </p:sp>
    </p:spTree>
    <p:extLst>
      <p:ext uri="{BB962C8B-B14F-4D97-AF65-F5344CB8AC3E}">
        <p14:creationId xmlns:p14="http://schemas.microsoft.com/office/powerpoint/2010/main" val="938601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hlinkClick r:id="rId3"/>
              </a:rPr>
              <a:t>인공지능의 장단점 </a:t>
            </a:r>
            <a:r>
              <a:rPr lang="en-US" altLang="ko-KR" sz="1200" dirty="0">
                <a:sym typeface="Wingdings" panose="05000000000000000000" pitchFamily="2" charset="2"/>
                <a:hlinkClick r:id="rId3"/>
              </a:rPr>
              <a:t> </a:t>
            </a:r>
            <a:r>
              <a:rPr lang="ko-KR" altLang="en-US" sz="1200" dirty="0">
                <a:sym typeface="Wingdings" panose="05000000000000000000" pitchFamily="2" charset="2"/>
                <a:hlinkClick r:id="rId3"/>
              </a:rPr>
              <a:t>특이점에서 다룰 것 </a:t>
            </a:r>
            <a:r>
              <a:rPr lang="en-US" altLang="ko-KR" sz="1200" dirty="0">
                <a:sym typeface="Wingdings" panose="05000000000000000000" pitchFamily="2" charset="2"/>
                <a:hlinkClick r:id="rId3"/>
              </a:rPr>
              <a:t>: </a:t>
            </a:r>
            <a:r>
              <a:rPr lang="ko-KR" altLang="en-US" sz="1200" dirty="0">
                <a:sym typeface="Wingdings" panose="05000000000000000000" pitchFamily="2" charset="2"/>
                <a:hlinkClick r:id="rId3"/>
              </a:rPr>
              <a:t>직업</a:t>
            </a:r>
            <a:r>
              <a:rPr lang="en-US" altLang="ko-KR" sz="1200" dirty="0">
                <a:sym typeface="Wingdings" panose="05000000000000000000" pitchFamily="2" charset="2"/>
                <a:hlinkClick r:id="rId3"/>
              </a:rPr>
              <a:t>, </a:t>
            </a:r>
            <a:r>
              <a:rPr lang="ko-KR" altLang="en-US" sz="1200" dirty="0">
                <a:sym typeface="Wingdings" panose="05000000000000000000" pitchFamily="2" charset="2"/>
                <a:hlinkClick r:id="rId3"/>
              </a:rPr>
              <a:t>부의 </a:t>
            </a:r>
            <a:r>
              <a:rPr lang="ko-KR" altLang="en-US" sz="1200" dirty="0" err="1">
                <a:sym typeface="Wingdings" panose="05000000000000000000" pitchFamily="2" charset="2"/>
                <a:hlinkClick r:id="rId3"/>
              </a:rPr>
              <a:t>불퍙등</a:t>
            </a:r>
            <a:r>
              <a:rPr lang="en-US" altLang="ko-KR" sz="1200" dirty="0">
                <a:sym typeface="Wingdings" panose="05000000000000000000" pitchFamily="2" charset="2"/>
                <a:hlinkClick r:id="rId3"/>
              </a:rPr>
              <a:t>, </a:t>
            </a:r>
            <a:r>
              <a:rPr lang="ko-KR" altLang="en-US" sz="1200" dirty="0">
                <a:sym typeface="Wingdings" panose="05000000000000000000" pitchFamily="2" charset="2"/>
                <a:hlinkClick r:id="rId3"/>
              </a:rPr>
              <a:t>위협 </a:t>
            </a:r>
            <a:endParaRPr lang="en-US" altLang="ko-KR" sz="1200" dirty="0">
              <a:hlinkClick r:id="rId3"/>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hlinkClick r:id="rId3"/>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hlinkClick r:id="rId3"/>
              </a:rPr>
              <a:t>https://www.youtube.com/watch?v=7Pq-S557XQU</a:t>
            </a:r>
            <a:r>
              <a:rPr lang="en-US" altLang="ko-KR" sz="1200" dirty="0"/>
              <a:t> </a:t>
            </a:r>
            <a:endParaRPr lang="ko-KR" altLang="en-US" sz="1200" dirty="0"/>
          </a:p>
          <a:p>
            <a:pPr fontAlgn="t"/>
            <a:r>
              <a:rPr lang="en-US" dirty="0"/>
              <a:t> </a:t>
            </a:r>
            <a:r>
              <a:rPr lang="en-US" altLang="ko-KR" dirty="0"/>
              <a:t>Humans Need Not Apply</a:t>
            </a:r>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55</a:t>
            </a:fld>
            <a:endParaRPr lang="ko-KR" altLang="en-US"/>
          </a:p>
        </p:txBody>
      </p:sp>
    </p:spTree>
    <p:extLst>
      <p:ext uri="{BB962C8B-B14F-4D97-AF65-F5344CB8AC3E}">
        <p14:creationId xmlns:p14="http://schemas.microsoft.com/office/powerpoint/2010/main" val="176302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https://www.youtube.com/watch?v=N-iCPDuBTm4 </a:t>
            </a:r>
            <a:endParaRPr lang="ko-KR" alt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22</a:t>
            </a:fld>
            <a:endParaRPr lang="ko-KR" altLang="en-US"/>
          </a:p>
        </p:txBody>
      </p:sp>
    </p:spTree>
    <p:extLst>
      <p:ext uri="{BB962C8B-B14F-4D97-AF65-F5344CB8AC3E}">
        <p14:creationId xmlns:p14="http://schemas.microsoft.com/office/powerpoint/2010/main" val="134928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문제에 대한 직접적인 답을 주지는 않지만 </a:t>
            </a:r>
            <a:br>
              <a:rPr lang="en-US" altLang="ko-KR" dirty="0"/>
            </a:br>
            <a:r>
              <a:rPr lang="ko-KR" altLang="en-US" dirty="0"/>
              <a:t>경험을 통해 </a:t>
            </a:r>
            <a:r>
              <a:rPr lang="ko-KR" altLang="en-US" b="1" dirty="0"/>
              <a:t>기대 보상</a:t>
            </a:r>
            <a:r>
              <a:rPr lang="en-US" altLang="ko-KR" dirty="0"/>
              <a:t>(expected reward)</a:t>
            </a:r>
            <a:r>
              <a:rPr lang="ko-KR" altLang="en-US" dirty="0"/>
              <a:t>이 최대가 되는 </a:t>
            </a:r>
            <a:br>
              <a:rPr lang="en-US" altLang="ko-KR" dirty="0"/>
            </a:br>
            <a:r>
              <a:rPr lang="ko-KR" altLang="en-US" b="1" dirty="0"/>
              <a:t>정책</a:t>
            </a:r>
            <a:r>
              <a:rPr lang="en-US" altLang="ko-KR" dirty="0"/>
              <a:t>(policy)</a:t>
            </a:r>
            <a:r>
              <a:rPr lang="ko-KR" altLang="en-US" dirty="0"/>
              <a:t>을 찾는 학습  </a:t>
            </a:r>
            <a:r>
              <a:rPr lang="en-US" altLang="ko-KR" dirty="0"/>
              <a:t> </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27</a:t>
            </a:fld>
            <a:endParaRPr lang="ko-KR" altLang="en-US"/>
          </a:p>
        </p:txBody>
      </p:sp>
    </p:spTree>
    <p:extLst>
      <p:ext uri="{BB962C8B-B14F-4D97-AF65-F5344CB8AC3E}">
        <p14:creationId xmlns:p14="http://schemas.microsoft.com/office/powerpoint/2010/main" val="1424449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Annotation</a:t>
            </a:r>
            <a:r>
              <a:rPr lang="en-US" baseline="0" dirty="0"/>
              <a:t> of street </a:t>
            </a:r>
            <a:endParaRPr 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33</a:t>
            </a:fld>
            <a:endParaRPr lang="ko-KR" altLang="en-US"/>
          </a:p>
        </p:txBody>
      </p:sp>
    </p:spTree>
    <p:extLst>
      <p:ext uri="{BB962C8B-B14F-4D97-AF65-F5344CB8AC3E}">
        <p14:creationId xmlns:p14="http://schemas.microsoft.com/office/powerpoint/2010/main" val="1137842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50885"/>
            <a:r>
              <a:rPr lang="en-US" altLang="ko-KR" dirty="0">
                <a:solidFill>
                  <a:srgbClr val="292929"/>
                </a:solidFill>
                <a:latin typeface="돋움" pitchFamily="50" charset="-127"/>
                <a:ea typeface="돋움" pitchFamily="50" charset="-127"/>
                <a:hlinkClick r:id="rId3"/>
              </a:rPr>
              <a:t>https://www.youtube.com/watch?v=q_HMHae5G9k</a:t>
            </a:r>
            <a:r>
              <a:rPr lang="en-US" altLang="ko-KR" dirty="0">
                <a:solidFill>
                  <a:srgbClr val="292929"/>
                </a:solidFill>
                <a:latin typeface="돋움" pitchFamily="50" charset="-127"/>
                <a:ea typeface="돋움" pitchFamily="50" charset="-127"/>
              </a:rPr>
              <a:t> </a:t>
            </a:r>
            <a:endParaRPr lang="ko-KR" altLang="en-US" dirty="0">
              <a:solidFill>
                <a:srgbClr val="292929"/>
              </a:solidFill>
              <a:latin typeface="돋움" pitchFamily="50" charset="-127"/>
              <a:ea typeface="돋움" pitchFamily="50" charset="-127"/>
            </a:endParaRPr>
          </a:p>
          <a:p>
            <a:endParaRPr lang="en-US" altLang="ko-KR" dirty="0"/>
          </a:p>
          <a:p>
            <a:pPr defTabSz="950885"/>
            <a:r>
              <a:rPr lang="en-US" altLang="ko-KR" dirty="0">
                <a:hlinkClick r:id="rId4"/>
              </a:rPr>
              <a:t>https://www.youtube.com/watch?v=M8YjvHYbZ9w</a:t>
            </a:r>
            <a:r>
              <a:rPr lang="en-US" altLang="ko-KR" dirty="0"/>
              <a:t> </a:t>
            </a:r>
            <a:endParaRPr lang="ko-KR" altLang="en-US" dirty="0"/>
          </a:p>
          <a:p>
            <a:endParaRPr lang="en-US" altLang="ko-KR" dirty="0"/>
          </a:p>
          <a:p>
            <a:pPr defTabSz="950885"/>
            <a:r>
              <a:rPr lang="en-US" altLang="ko-KR" dirty="0">
                <a:hlinkClick r:id="rId5"/>
              </a:rPr>
              <a:t>https://www.youtube.com/watch?v=S5AnWzjHtWA</a:t>
            </a:r>
            <a:r>
              <a:rPr lang="en-US" altLang="ko-KR" dirty="0"/>
              <a:t> </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36</a:t>
            </a:fld>
            <a:endParaRPr lang="ko-KR" altLang="en-US"/>
          </a:p>
        </p:txBody>
      </p:sp>
    </p:spTree>
    <p:extLst>
      <p:ext uri="{BB962C8B-B14F-4D97-AF65-F5344CB8AC3E}">
        <p14:creationId xmlns:p14="http://schemas.microsoft.com/office/powerpoint/2010/main" val="2645479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kern="1200" dirty="0" err="1">
                <a:solidFill>
                  <a:schemeClr val="tx1"/>
                </a:solidFill>
                <a:effectLst/>
                <a:latin typeface="+mn-lt"/>
                <a:ea typeface="+mn-ea"/>
                <a:cs typeface="+mn-cs"/>
              </a:rPr>
              <a:t>이전트의</a:t>
            </a:r>
            <a:r>
              <a:rPr lang="ko-KR" altLang="en-US" sz="1200" kern="1200" dirty="0">
                <a:solidFill>
                  <a:schemeClr val="tx1"/>
                </a:solidFill>
                <a:effectLst/>
                <a:latin typeface="+mn-lt"/>
                <a:ea typeface="+mn-ea"/>
                <a:cs typeface="+mn-cs"/>
              </a:rPr>
              <a:t> 형태는 단순히 입력에 대해서 정해진 반응만을 하는 </a:t>
            </a:r>
            <a:r>
              <a:rPr lang="ko-KR" altLang="en-US" sz="1200" kern="1200" dirty="0" err="1">
                <a:solidFill>
                  <a:schemeClr val="tx1"/>
                </a:solidFill>
                <a:effectLst/>
                <a:latin typeface="+mn-lt"/>
                <a:ea typeface="+mn-ea"/>
                <a:cs typeface="+mn-cs"/>
              </a:rPr>
              <a:t>반응형</a:t>
            </a:r>
            <a:r>
              <a:rPr lang="ko-KR" altLang="en-US" sz="1200" kern="1200" dirty="0">
                <a:solidFill>
                  <a:schemeClr val="tx1"/>
                </a:solidFill>
                <a:effectLst/>
                <a:latin typeface="+mn-lt"/>
                <a:ea typeface="+mn-ea"/>
                <a:cs typeface="+mn-cs"/>
              </a:rPr>
              <a:t> 에이전트</a:t>
            </a:r>
            <a:r>
              <a:rPr lang="en-US" altLang="ko-KR" sz="1200" kern="1200" baseline="30000" dirty="0">
                <a:solidFill>
                  <a:schemeClr val="tx1"/>
                </a:solidFill>
                <a:effectLst/>
                <a:latin typeface="+mn-lt"/>
                <a:ea typeface="+mn-ea"/>
                <a:cs typeface="+mn-cs"/>
              </a:rPr>
              <a:t>reactive agent</a:t>
            </a:r>
            <a:r>
              <a:rPr lang="ko-KR" altLang="en-US" sz="1200" kern="1200" dirty="0">
                <a:solidFill>
                  <a:schemeClr val="tx1"/>
                </a:solidFill>
                <a:effectLst/>
                <a:latin typeface="+mn-lt"/>
                <a:ea typeface="+mn-ea"/>
                <a:cs typeface="+mn-cs"/>
              </a:rPr>
              <a:t>에서부터</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자신의 지식을 활용하여 목표를 달성하기 위한 계획을 수립하고 수행하는 </a:t>
            </a:r>
            <a:r>
              <a:rPr lang="ko-KR" altLang="en-US" sz="1200" kern="1200" dirty="0" err="1">
                <a:solidFill>
                  <a:schemeClr val="tx1"/>
                </a:solidFill>
                <a:effectLst/>
                <a:latin typeface="+mn-lt"/>
                <a:ea typeface="+mn-ea"/>
                <a:cs typeface="+mn-cs"/>
              </a:rPr>
              <a:t>숙고형</a:t>
            </a:r>
            <a:r>
              <a:rPr lang="ko-KR" altLang="en-US" sz="1200" kern="1200" dirty="0">
                <a:solidFill>
                  <a:schemeClr val="tx1"/>
                </a:solidFill>
                <a:effectLst/>
                <a:latin typeface="+mn-lt"/>
                <a:ea typeface="+mn-ea"/>
                <a:cs typeface="+mn-cs"/>
              </a:rPr>
              <a:t> 에이전트</a:t>
            </a:r>
            <a:r>
              <a:rPr lang="en-US" altLang="ko-KR" sz="1200" kern="1200" baseline="30000" dirty="0">
                <a:solidFill>
                  <a:schemeClr val="tx1"/>
                </a:solidFill>
                <a:effectLst/>
                <a:latin typeface="+mn-lt"/>
                <a:ea typeface="+mn-ea"/>
                <a:cs typeface="+mn-cs"/>
              </a:rPr>
              <a:t>deliberate agent</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경험</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즉</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행동과 그 결과</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이 누적됨에 따라 점점 똑똑해지도록 학습을 하는 학습 에이전트 등이 있다</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에이전트를 순수하게 소프트웨어로 되어 있는 소프트웨어 에이전트와</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지능 로봇으로 대표되는 물리적 에이전트로 분류하기도 한다</a:t>
            </a:r>
            <a:r>
              <a:rPr lang="en-US" altLang="ko-KR" sz="1200" kern="1200" dirty="0">
                <a:solidFill>
                  <a:schemeClr val="tx1"/>
                </a:solidFill>
                <a:effectLst/>
                <a:latin typeface="+mn-lt"/>
                <a:ea typeface="+mn-ea"/>
                <a:cs typeface="+mn-cs"/>
              </a:rPr>
              <a:t>. </a:t>
            </a:r>
            <a:endParaRPr lang="ko-KR" altLang="en-US"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37</a:t>
            </a:fld>
            <a:endParaRPr lang="ko-KR" altLang="en-US"/>
          </a:p>
        </p:txBody>
      </p:sp>
    </p:spTree>
    <p:extLst>
      <p:ext uri="{BB962C8B-B14F-4D97-AF65-F5344CB8AC3E}">
        <p14:creationId xmlns:p14="http://schemas.microsoft.com/office/powerpoint/2010/main" val="4136948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50885"/>
            <a:r>
              <a:rPr lang="en-US" altLang="ko-KR" dirty="0">
                <a:solidFill>
                  <a:srgbClr val="292929"/>
                </a:solidFill>
                <a:latin typeface="돋움" pitchFamily="50" charset="-127"/>
                <a:ea typeface="돋움" pitchFamily="50" charset="-127"/>
                <a:hlinkClick r:id="rId3"/>
              </a:rPr>
              <a:t>http://www.youtube.com/watch?v=MKRwV3DTVLo</a:t>
            </a:r>
            <a:endParaRPr lang="ko-KR" altLang="en-US" dirty="0">
              <a:solidFill>
                <a:srgbClr val="292929"/>
              </a:solidFill>
              <a:latin typeface="돋움" pitchFamily="50" charset="-127"/>
              <a:ea typeface="돋움" pitchFamily="50" charset="-127"/>
            </a:endParaRPr>
          </a:p>
          <a:p>
            <a:endParaRPr lang="ko-KR" alt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38</a:t>
            </a:fld>
            <a:endParaRPr lang="ko-KR" altLang="en-US"/>
          </a:p>
        </p:txBody>
      </p:sp>
    </p:spTree>
    <p:extLst>
      <p:ext uri="{BB962C8B-B14F-4D97-AF65-F5344CB8AC3E}">
        <p14:creationId xmlns:p14="http://schemas.microsoft.com/office/powerpoint/2010/main" val="2966396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B</a:t>
            </a:r>
            <a:r>
              <a:rPr lang="ko-KR" altLang="en-US" dirty="0"/>
              <a:t>는 </a:t>
            </a:r>
            <a:r>
              <a:rPr lang="en-US" altLang="ko-KR" dirty="0"/>
              <a:t>J.M.W. </a:t>
            </a:r>
            <a:r>
              <a:rPr lang="ko-KR" altLang="en-US" dirty="0" err="1"/>
              <a:t>터너의</a:t>
            </a:r>
            <a:r>
              <a:rPr lang="ko-KR" altLang="en-US" dirty="0"/>
              <a:t> </a:t>
            </a:r>
            <a:r>
              <a:rPr lang="en-US" altLang="ko-KR" dirty="0"/>
              <a:t>&lt;</a:t>
            </a:r>
            <a:r>
              <a:rPr lang="ko-KR" altLang="en-US" dirty="0" err="1"/>
              <a:t>미노타우르스</a:t>
            </a:r>
            <a:r>
              <a:rPr lang="ko-KR" altLang="en-US" dirty="0"/>
              <a:t> 호의 난파</a:t>
            </a:r>
            <a:r>
              <a:rPr lang="en-US" altLang="ko-KR" dirty="0"/>
              <a:t>&gt;, C</a:t>
            </a:r>
            <a:r>
              <a:rPr lang="ko-KR" altLang="en-US" dirty="0"/>
              <a:t>는 그 유명한 </a:t>
            </a:r>
            <a:r>
              <a:rPr lang="ko-KR" altLang="en-US" dirty="0" err="1"/>
              <a:t>빈센트</a:t>
            </a:r>
            <a:r>
              <a:rPr lang="ko-KR" altLang="en-US" dirty="0"/>
              <a:t> 반 고흐의 </a:t>
            </a:r>
            <a:r>
              <a:rPr lang="en-US" altLang="ko-KR" dirty="0"/>
              <a:t>&lt;</a:t>
            </a:r>
            <a:r>
              <a:rPr lang="ko-KR" altLang="en-US" dirty="0"/>
              <a:t>별이 빛나는 밤</a:t>
            </a:r>
            <a:r>
              <a:rPr lang="en-US" altLang="ko-KR" dirty="0"/>
              <a:t>&gt;</a:t>
            </a:r>
            <a:r>
              <a:rPr lang="ko-KR" altLang="en-US" dirty="0"/>
              <a:t>을</a:t>
            </a:r>
            <a:r>
              <a:rPr lang="en-US" altLang="ko-KR" dirty="0"/>
              <a:t>, D</a:t>
            </a:r>
            <a:r>
              <a:rPr lang="ko-KR" altLang="en-US" dirty="0"/>
              <a:t>는 </a:t>
            </a:r>
            <a:r>
              <a:rPr lang="ko-KR" altLang="en-US" dirty="0" err="1"/>
              <a:t>뭉크의</a:t>
            </a:r>
            <a:r>
              <a:rPr lang="ko-KR" altLang="en-US" dirty="0"/>
              <a:t> </a:t>
            </a:r>
            <a:r>
              <a:rPr lang="en-US" altLang="ko-KR" dirty="0"/>
              <a:t>&lt;</a:t>
            </a:r>
            <a:r>
              <a:rPr lang="ko-KR" altLang="en-US" dirty="0"/>
              <a:t>절규</a:t>
            </a:r>
            <a:r>
              <a:rPr lang="en-US" altLang="ko-KR" dirty="0"/>
              <a:t>&gt;,</a:t>
            </a:r>
            <a:endParaRPr lang="en-US" dirty="0"/>
          </a:p>
          <a:p>
            <a:endParaRPr 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49</a:t>
            </a:fld>
            <a:endParaRPr lang="ko-KR" altLang="en-US"/>
          </a:p>
        </p:txBody>
      </p:sp>
    </p:spTree>
    <p:extLst>
      <p:ext uri="{BB962C8B-B14F-4D97-AF65-F5344CB8AC3E}">
        <p14:creationId xmlns:p14="http://schemas.microsoft.com/office/powerpoint/2010/main" val="3559783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Jean-Fran¸cois</a:t>
            </a:r>
            <a:r>
              <a:rPr lang="en-US" altLang="ko-KR" dirty="0"/>
              <a:t> Bonnefon1 , Azim Shariff2 , and </a:t>
            </a:r>
            <a:r>
              <a:rPr lang="en-US" altLang="ko-KR" dirty="0" err="1"/>
              <a:t>Iyad</a:t>
            </a:r>
            <a:r>
              <a:rPr lang="en-US" altLang="ko-KR" dirty="0"/>
              <a:t> Rahwan3 </a:t>
            </a:r>
          </a:p>
          <a:p>
            <a:endParaRPr lang="en-US" altLang="ko-KR" dirty="0"/>
          </a:p>
          <a:p>
            <a:r>
              <a:rPr lang="en-US" altLang="ko-KR" dirty="0"/>
              <a:t>Three traffic situations involving imminent unavoidable harm. (a) The car can stay on course and kill several pedestrians, or swerve and kill one passer-by. (b) The car can stay on course and kill one pedestrian, or swerve and kill its passenger. (c) The car can stay on course and kill several pedestrians, or swerve and kill its passenger</a:t>
            </a:r>
            <a:endParaRPr lang="ko-KR" altLang="en-US" dirty="0"/>
          </a:p>
        </p:txBody>
      </p:sp>
      <p:sp>
        <p:nvSpPr>
          <p:cNvPr id="4" name="슬라이드 번호 개체 틀 3"/>
          <p:cNvSpPr>
            <a:spLocks noGrp="1"/>
          </p:cNvSpPr>
          <p:nvPr>
            <p:ph type="sldNum" sz="quarter" idx="10"/>
          </p:nvPr>
        </p:nvSpPr>
        <p:spPr/>
        <p:txBody>
          <a:bodyPr/>
          <a:lstStyle/>
          <a:p>
            <a:fld id="{206250C4-0E9A-42DD-85A1-087716A785B8}" type="slidenum">
              <a:rPr lang="ko-KR" altLang="en-US" smtClean="0"/>
              <a:pPr/>
              <a:t>51</a:t>
            </a:fld>
            <a:endParaRPr lang="ko-KR" altLang="en-US"/>
          </a:p>
        </p:txBody>
      </p:sp>
    </p:spTree>
    <p:extLst>
      <p:ext uri="{BB962C8B-B14F-4D97-AF65-F5344CB8AC3E}">
        <p14:creationId xmlns:p14="http://schemas.microsoft.com/office/powerpoint/2010/main" val="2618458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06090"/>
          </a:xfrm>
        </p:spPr>
        <p:txBody>
          <a:bodyPr>
            <a:normAutofit/>
          </a:bodyPr>
          <a:lstStyle>
            <a:lvl1pPr>
              <a:defRPr sz="3200" b="1">
                <a:latin typeface="+mn-ea"/>
                <a:ea typeface="+mn-ea"/>
              </a:defRPr>
            </a:lvl1pPr>
          </a:lstStyle>
          <a:p>
            <a:r>
              <a:rPr lang="ko-KR" altLang="en-US"/>
              <a:t>마스터 제목 스타일 편집</a:t>
            </a:r>
          </a:p>
        </p:txBody>
      </p:sp>
      <p:sp>
        <p:nvSpPr>
          <p:cNvPr id="3" name="내용 개체 틀 2"/>
          <p:cNvSpPr>
            <a:spLocks noGrp="1"/>
          </p:cNvSpPr>
          <p:nvPr>
            <p:ph idx="1"/>
          </p:nvPr>
        </p:nvSpPr>
        <p:spPr>
          <a:xfrm>
            <a:off x="457200" y="1196752"/>
            <a:ext cx="8229600" cy="5328592"/>
          </a:xfrm>
        </p:spPr>
        <p:txBody>
          <a:bodyPr>
            <a:normAutofit/>
          </a:bodyPr>
          <a:lstStyle>
            <a:lvl1pPr>
              <a:buFont typeface="Wingdings" pitchFamily="2" charset="2"/>
              <a:buChar char="v"/>
              <a:defRPr sz="2000"/>
            </a:lvl1pPr>
            <a:lvl2pPr>
              <a:buFont typeface="Wingdings" pitchFamily="2" charset="2"/>
              <a:buChar char="§"/>
              <a:defRPr sz="1800"/>
            </a:lvl2pPr>
            <a:lvl3pPr>
              <a:defRPr sz="1800"/>
            </a:lvl3pPr>
            <a:lvl4pPr>
              <a:defRPr sz="1600"/>
            </a:lvl4pPr>
            <a:lvl5pPr>
              <a:defRPr sz="16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628B487C-8DB3-45EB-9538-2500040D0F0E}" type="datetimeFigureOut">
              <a:rPr lang="ko-KR" altLang="en-US" smtClean="0"/>
              <a:pPr/>
              <a:t>2021. 8. 29.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CC76BB1-246E-4810-B75C-21AF79B23BD4}"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B487C-8DB3-45EB-9538-2500040D0F0E}" type="datetimeFigureOut">
              <a:rPr lang="ko-KR" altLang="en-US" smtClean="0"/>
              <a:pPr/>
              <a:t>2021. 8. 29.</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C76BB1-246E-4810-B75C-21AF79B23BD4}"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youtube.com/watch?v=1u4PR-pfghU"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hyperlink" Target="http://www.imdb.com/rg/mediaindex/unknown-thumbnail/media/rm719166720/tt0343818" TargetMode="External"/><Relationship Id="rId12"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hyperlink" Target="http://images.wikia.com/starwars/images/1/1a/R2d2.jpg" TargetMode="External"/><Relationship Id="rId10" Type="http://schemas.openxmlformats.org/officeDocument/2006/relationships/image" Target="../media/image7.png"/><Relationship Id="rId4" Type="http://schemas.openxmlformats.org/officeDocument/2006/relationships/image" Target="../media/image3.jpeg"/><Relationship Id="rId9"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gif"/><Relationship Id="rId9"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 Id="rId9"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en.wikipedia.org/wiki/Turing_Award" TargetMode="Externa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r>
              <a:rPr lang="ko-KR" altLang="en-US" dirty="0">
                <a:latin typeface="Comic Sans MS" pitchFamily="66" charset="0"/>
                <a:ea typeface="HY견고딕" pitchFamily="18" charset="-127"/>
              </a:rPr>
              <a:t>인공지능 소개 </a:t>
            </a:r>
            <a:endParaRPr lang="ko-KR" altLang="en-US" sz="3200" b="1" dirty="0">
              <a:solidFill>
                <a:schemeClr val="tx1">
                  <a:lumMod val="75000"/>
                  <a:lumOff val="25000"/>
                </a:schemeClr>
              </a:solidFill>
              <a:latin typeface="Comic Sans MS" pitchFamily="66" charset="0"/>
              <a:ea typeface="HY견고딕" pitchFamily="18" charset="-127"/>
            </a:endParaRPr>
          </a:p>
        </p:txBody>
      </p:sp>
      <p:sp>
        <p:nvSpPr>
          <p:cNvPr id="4" name="부제목 3"/>
          <p:cNvSpPr>
            <a:spLocks noGrp="1"/>
          </p:cNvSpPr>
          <p:nvPr>
            <p:ph type="subTitle" idx="1"/>
          </p:nvPr>
        </p:nvSpPr>
        <p:spPr/>
        <p:txBody>
          <a:bodyPr/>
          <a:lstStyle/>
          <a:p>
            <a:endParaRPr lang="ko-KR"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a:t>
            </a:r>
            <a:r>
              <a:rPr lang="ko-KR" altLang="en-US" dirty="0"/>
              <a:t>인공지능의 역사 </a:t>
            </a:r>
          </a:p>
        </p:txBody>
      </p:sp>
      <p:sp>
        <p:nvSpPr>
          <p:cNvPr id="3" name="내용 개체 틀 2"/>
          <p:cNvSpPr>
            <a:spLocks noGrp="1"/>
          </p:cNvSpPr>
          <p:nvPr>
            <p:ph idx="1"/>
          </p:nvPr>
        </p:nvSpPr>
        <p:spPr>
          <a:xfrm>
            <a:off x="457200" y="1196752"/>
            <a:ext cx="8507288" cy="5328592"/>
          </a:xfrm>
        </p:spPr>
        <p:txBody>
          <a:bodyPr/>
          <a:lstStyle/>
          <a:p>
            <a:r>
              <a:rPr lang="ko-KR" altLang="en-US" b="1" dirty="0"/>
              <a:t>세 차례의 붐 </a:t>
            </a:r>
            <a:endParaRPr lang="en-US" altLang="ko-KR" b="1" dirty="0"/>
          </a:p>
          <a:p>
            <a:pPr lvl="1"/>
            <a:endParaRPr lang="ko-KR" altLang="en-US" b="1" dirty="0"/>
          </a:p>
        </p:txBody>
      </p:sp>
      <p:pic>
        <p:nvPicPr>
          <p:cNvPr id="4" name="그림 3"/>
          <p:cNvPicPr>
            <a:picLocks noChangeAspect="1"/>
          </p:cNvPicPr>
          <p:nvPr/>
        </p:nvPicPr>
        <p:blipFill>
          <a:blip r:embed="rId2"/>
          <a:stretch>
            <a:fillRect/>
          </a:stretch>
        </p:blipFill>
        <p:spPr>
          <a:xfrm>
            <a:off x="776287" y="1641723"/>
            <a:ext cx="7591425" cy="4438650"/>
          </a:xfrm>
          <a:prstGeom prst="rect">
            <a:avLst/>
          </a:prstGeom>
        </p:spPr>
      </p:pic>
      <p:sp>
        <p:nvSpPr>
          <p:cNvPr id="5" name="직사각형 4"/>
          <p:cNvSpPr/>
          <p:nvPr/>
        </p:nvSpPr>
        <p:spPr>
          <a:xfrm>
            <a:off x="1475656" y="3676382"/>
            <a:ext cx="861133" cy="369332"/>
          </a:xfrm>
          <a:prstGeom prst="rect">
            <a:avLst/>
          </a:prstGeom>
        </p:spPr>
        <p:txBody>
          <a:bodyPr wrap="none">
            <a:spAutoFit/>
          </a:bodyPr>
          <a:lstStyle/>
          <a:p>
            <a:r>
              <a:rPr lang="en-US" altLang="ko-KR" b="1" dirty="0">
                <a:solidFill>
                  <a:srgbClr val="0000FF"/>
                </a:solidFill>
              </a:rPr>
              <a:t>1</a:t>
            </a:r>
            <a:r>
              <a:rPr lang="ko-KR" altLang="en-US" b="1" dirty="0">
                <a:solidFill>
                  <a:srgbClr val="0000FF"/>
                </a:solidFill>
              </a:rPr>
              <a:t>차 붐</a:t>
            </a:r>
            <a:endParaRPr lang="ko-KR" altLang="en-US" dirty="0">
              <a:solidFill>
                <a:srgbClr val="0000FF"/>
              </a:solidFill>
            </a:endParaRPr>
          </a:p>
        </p:txBody>
      </p:sp>
      <p:sp>
        <p:nvSpPr>
          <p:cNvPr id="6" name="직사각형 5"/>
          <p:cNvSpPr/>
          <p:nvPr/>
        </p:nvSpPr>
        <p:spPr>
          <a:xfrm>
            <a:off x="3811162" y="3363353"/>
            <a:ext cx="861133" cy="369332"/>
          </a:xfrm>
          <a:prstGeom prst="rect">
            <a:avLst/>
          </a:prstGeom>
        </p:spPr>
        <p:txBody>
          <a:bodyPr wrap="none">
            <a:spAutoFit/>
          </a:bodyPr>
          <a:lstStyle/>
          <a:p>
            <a:r>
              <a:rPr lang="en-US" altLang="ko-KR" b="1" dirty="0">
                <a:solidFill>
                  <a:srgbClr val="0000FF"/>
                </a:solidFill>
              </a:rPr>
              <a:t>2</a:t>
            </a:r>
            <a:r>
              <a:rPr lang="ko-KR" altLang="en-US" b="1" dirty="0">
                <a:solidFill>
                  <a:srgbClr val="0000FF"/>
                </a:solidFill>
              </a:rPr>
              <a:t>차 붐</a:t>
            </a:r>
            <a:endParaRPr lang="ko-KR" altLang="en-US" dirty="0">
              <a:solidFill>
                <a:srgbClr val="0000FF"/>
              </a:solidFill>
            </a:endParaRPr>
          </a:p>
        </p:txBody>
      </p:sp>
      <p:sp>
        <p:nvSpPr>
          <p:cNvPr id="7" name="직사각형 6"/>
          <p:cNvSpPr/>
          <p:nvPr/>
        </p:nvSpPr>
        <p:spPr>
          <a:xfrm>
            <a:off x="6444208" y="1916832"/>
            <a:ext cx="861133" cy="369332"/>
          </a:xfrm>
          <a:prstGeom prst="rect">
            <a:avLst/>
          </a:prstGeom>
        </p:spPr>
        <p:txBody>
          <a:bodyPr wrap="none">
            <a:spAutoFit/>
          </a:bodyPr>
          <a:lstStyle/>
          <a:p>
            <a:r>
              <a:rPr lang="en-US" altLang="ko-KR" b="1" dirty="0">
                <a:solidFill>
                  <a:srgbClr val="0000FF"/>
                </a:solidFill>
              </a:rPr>
              <a:t>3</a:t>
            </a:r>
            <a:r>
              <a:rPr lang="ko-KR" altLang="en-US" b="1" dirty="0">
                <a:solidFill>
                  <a:srgbClr val="0000FF"/>
                </a:solidFill>
              </a:rPr>
              <a:t>차 붐</a:t>
            </a:r>
            <a:endParaRPr lang="ko-KR" altLang="en-US" dirty="0">
              <a:solidFill>
                <a:srgbClr val="0000FF"/>
              </a:solidFill>
            </a:endParaRPr>
          </a:p>
        </p:txBody>
      </p:sp>
      <p:sp>
        <p:nvSpPr>
          <p:cNvPr id="8" name="직사각형 7"/>
          <p:cNvSpPr/>
          <p:nvPr/>
        </p:nvSpPr>
        <p:spPr>
          <a:xfrm>
            <a:off x="1608705" y="4416712"/>
            <a:ext cx="728084" cy="646331"/>
          </a:xfrm>
          <a:prstGeom prst="rect">
            <a:avLst/>
          </a:prstGeom>
        </p:spPr>
        <p:txBody>
          <a:bodyPr wrap="none">
            <a:spAutoFit/>
          </a:bodyPr>
          <a:lstStyle/>
          <a:p>
            <a:r>
              <a:rPr lang="ko-KR" altLang="en-US" b="1" dirty="0"/>
              <a:t>탐색</a:t>
            </a:r>
            <a:endParaRPr lang="en-US" altLang="ko-KR" b="1" dirty="0">
              <a:sym typeface="Wingdings" panose="05000000000000000000" pitchFamily="2" charset="2"/>
            </a:endParaRPr>
          </a:p>
          <a:p>
            <a:r>
              <a:rPr lang="ko-KR" altLang="en-US" b="1" dirty="0">
                <a:sym typeface="Wingdings" panose="05000000000000000000" pitchFamily="2" charset="2"/>
              </a:rPr>
              <a:t>추론 </a:t>
            </a:r>
            <a:endParaRPr lang="ko-KR" altLang="en-US" dirty="0"/>
          </a:p>
        </p:txBody>
      </p:sp>
      <p:sp>
        <p:nvSpPr>
          <p:cNvPr id="9" name="직사각형 8"/>
          <p:cNvSpPr/>
          <p:nvPr/>
        </p:nvSpPr>
        <p:spPr>
          <a:xfrm>
            <a:off x="3646853" y="4370545"/>
            <a:ext cx="1189749" cy="369332"/>
          </a:xfrm>
          <a:prstGeom prst="rect">
            <a:avLst/>
          </a:prstGeom>
        </p:spPr>
        <p:txBody>
          <a:bodyPr wrap="none">
            <a:spAutoFit/>
          </a:bodyPr>
          <a:lstStyle/>
          <a:p>
            <a:r>
              <a:rPr lang="ko-KR" altLang="en-US" b="1"/>
              <a:t>지식</a:t>
            </a:r>
            <a:r>
              <a:rPr lang="en-US" altLang="ko-KR" b="1" dirty="0"/>
              <a:t> </a:t>
            </a:r>
            <a:r>
              <a:rPr lang="ko-KR" altLang="en-US" b="1" dirty="0"/>
              <a:t>기반</a:t>
            </a:r>
            <a:endParaRPr lang="ko-KR" altLang="en-US" dirty="0"/>
          </a:p>
        </p:txBody>
      </p:sp>
      <p:sp>
        <p:nvSpPr>
          <p:cNvPr id="10" name="직사각형 9"/>
          <p:cNvSpPr/>
          <p:nvPr/>
        </p:nvSpPr>
        <p:spPr>
          <a:xfrm>
            <a:off x="6473812" y="4555211"/>
            <a:ext cx="1107996" cy="369332"/>
          </a:xfrm>
          <a:prstGeom prst="rect">
            <a:avLst/>
          </a:prstGeom>
        </p:spPr>
        <p:txBody>
          <a:bodyPr wrap="none">
            <a:spAutoFit/>
          </a:bodyPr>
          <a:lstStyle/>
          <a:p>
            <a:r>
              <a:rPr lang="ko-KR" altLang="en-US" b="1" dirty="0"/>
              <a:t>기계학습</a:t>
            </a:r>
            <a:endParaRPr lang="ko-KR" altLang="en-US" dirty="0"/>
          </a:p>
        </p:txBody>
      </p:sp>
      <p:sp>
        <p:nvSpPr>
          <p:cNvPr id="11" name="직사각형 10"/>
          <p:cNvSpPr/>
          <p:nvPr/>
        </p:nvSpPr>
        <p:spPr>
          <a:xfrm>
            <a:off x="6885646" y="3732685"/>
            <a:ext cx="877163" cy="369332"/>
          </a:xfrm>
          <a:prstGeom prst="rect">
            <a:avLst/>
          </a:prstGeom>
        </p:spPr>
        <p:txBody>
          <a:bodyPr wrap="none">
            <a:spAutoFit/>
          </a:bodyPr>
          <a:lstStyle/>
          <a:p>
            <a:r>
              <a:rPr lang="ko-KR" altLang="en-US" b="1" dirty="0" err="1"/>
              <a:t>딥러닝</a:t>
            </a:r>
            <a:endParaRPr lang="ko-KR" altLang="en-US" dirty="0"/>
          </a:p>
        </p:txBody>
      </p:sp>
      <p:sp>
        <p:nvSpPr>
          <p:cNvPr id="13" name="직사각형 12"/>
          <p:cNvSpPr/>
          <p:nvPr/>
        </p:nvSpPr>
        <p:spPr>
          <a:xfrm>
            <a:off x="7160681" y="2983070"/>
            <a:ext cx="646331" cy="369332"/>
          </a:xfrm>
          <a:prstGeom prst="rect">
            <a:avLst/>
          </a:prstGeom>
        </p:spPr>
        <p:txBody>
          <a:bodyPr wrap="none">
            <a:spAutoFit/>
          </a:bodyPr>
          <a:lstStyle/>
          <a:p>
            <a:r>
              <a:rPr lang="ko-KR" altLang="en-US" b="1" dirty="0" err="1"/>
              <a:t>왓슨</a:t>
            </a:r>
            <a:endParaRPr lang="ko-KR" altLang="en-US" dirty="0"/>
          </a:p>
        </p:txBody>
      </p:sp>
      <p:sp>
        <p:nvSpPr>
          <p:cNvPr id="14" name="직사각형 13"/>
          <p:cNvSpPr/>
          <p:nvPr/>
        </p:nvSpPr>
        <p:spPr>
          <a:xfrm>
            <a:off x="7336347" y="2205754"/>
            <a:ext cx="891591" cy="646331"/>
          </a:xfrm>
          <a:prstGeom prst="rect">
            <a:avLst/>
          </a:prstGeom>
        </p:spPr>
        <p:txBody>
          <a:bodyPr wrap="none">
            <a:spAutoFit/>
          </a:bodyPr>
          <a:lstStyle/>
          <a:p>
            <a:r>
              <a:rPr lang="ko-KR" altLang="en-US" b="1" dirty="0"/>
              <a:t>특이점</a:t>
            </a:r>
            <a:endParaRPr lang="en-US" altLang="ko-KR" b="1" dirty="0"/>
          </a:p>
          <a:p>
            <a:r>
              <a:rPr lang="en-US" altLang="ko-KR" b="1" dirty="0"/>
              <a:t>   </a:t>
            </a:r>
            <a:r>
              <a:rPr lang="ko-KR" altLang="en-US" b="1" dirty="0"/>
              <a:t>우려</a:t>
            </a:r>
            <a:endParaRPr lang="ko-KR" altLang="en-US" dirty="0"/>
          </a:p>
        </p:txBody>
      </p:sp>
      <p:sp>
        <p:nvSpPr>
          <p:cNvPr id="15" name="직사각형 14"/>
          <p:cNvSpPr/>
          <p:nvPr/>
        </p:nvSpPr>
        <p:spPr>
          <a:xfrm>
            <a:off x="2625282" y="4185879"/>
            <a:ext cx="646331" cy="369332"/>
          </a:xfrm>
          <a:prstGeom prst="rect">
            <a:avLst/>
          </a:prstGeom>
        </p:spPr>
        <p:txBody>
          <a:bodyPr wrap="none">
            <a:spAutoFit/>
          </a:bodyPr>
          <a:lstStyle/>
          <a:p>
            <a:r>
              <a:rPr lang="ko-KR" altLang="en-US" b="1" dirty="0"/>
              <a:t>겨울</a:t>
            </a:r>
            <a:endParaRPr lang="ko-KR" altLang="en-US" dirty="0"/>
          </a:p>
        </p:txBody>
      </p:sp>
      <p:sp>
        <p:nvSpPr>
          <p:cNvPr id="16" name="직사각형 15"/>
          <p:cNvSpPr/>
          <p:nvPr/>
        </p:nvSpPr>
        <p:spPr>
          <a:xfrm>
            <a:off x="5211842" y="4108684"/>
            <a:ext cx="646331" cy="369332"/>
          </a:xfrm>
          <a:prstGeom prst="rect">
            <a:avLst/>
          </a:prstGeom>
        </p:spPr>
        <p:txBody>
          <a:bodyPr wrap="none">
            <a:spAutoFit/>
          </a:bodyPr>
          <a:lstStyle/>
          <a:p>
            <a:r>
              <a:rPr lang="ko-KR" altLang="en-US" b="1" dirty="0"/>
              <a:t>겨울</a:t>
            </a:r>
            <a:endParaRPr lang="ko-KR" altLang="en-US" dirty="0"/>
          </a:p>
        </p:txBody>
      </p:sp>
    </p:spTree>
    <p:extLst>
      <p:ext uri="{BB962C8B-B14F-4D97-AF65-F5344CB8AC3E}">
        <p14:creationId xmlns:p14="http://schemas.microsoft.com/office/powerpoint/2010/main" val="1833632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a:t>
            </a:r>
            <a:r>
              <a:rPr lang="ko-KR" altLang="en-US" dirty="0"/>
              <a:t>인공지능의 역사 </a:t>
            </a:r>
          </a:p>
        </p:txBody>
      </p:sp>
      <p:sp>
        <p:nvSpPr>
          <p:cNvPr id="3" name="내용 개체 틀 2"/>
          <p:cNvSpPr>
            <a:spLocks noGrp="1"/>
          </p:cNvSpPr>
          <p:nvPr>
            <p:ph idx="1"/>
          </p:nvPr>
        </p:nvSpPr>
        <p:spPr>
          <a:xfrm>
            <a:off x="457200" y="1196752"/>
            <a:ext cx="8507288" cy="5328592"/>
          </a:xfrm>
        </p:spPr>
        <p:txBody>
          <a:bodyPr/>
          <a:lstStyle/>
          <a:p>
            <a:r>
              <a:rPr lang="en-US" altLang="ko-KR" b="1" dirty="0"/>
              <a:t>1960</a:t>
            </a:r>
            <a:r>
              <a:rPr lang="ko-KR" altLang="en-US" b="1" dirty="0"/>
              <a:t>년대 이전 </a:t>
            </a:r>
            <a:endParaRPr lang="ko-KR" altLang="en-US" dirty="0"/>
          </a:p>
          <a:p>
            <a:pPr lvl="1"/>
            <a:r>
              <a:rPr lang="en-US" altLang="ko-KR" dirty="0"/>
              <a:t>1946</a:t>
            </a:r>
            <a:r>
              <a:rPr lang="ko-KR" altLang="en-US" dirty="0"/>
              <a:t>년 </a:t>
            </a:r>
            <a:r>
              <a:rPr lang="ko-KR" altLang="en-US" dirty="0" err="1"/>
              <a:t>펜실베니아</a:t>
            </a:r>
            <a:r>
              <a:rPr lang="ko-KR" altLang="en-US" dirty="0"/>
              <a:t> 대학</a:t>
            </a:r>
            <a:r>
              <a:rPr lang="en-US" altLang="ko-KR" dirty="0"/>
              <a:t>,</a:t>
            </a:r>
            <a:r>
              <a:rPr lang="ko-KR" altLang="en-US" dirty="0"/>
              <a:t> </a:t>
            </a:r>
            <a:r>
              <a:rPr lang="en-US" altLang="ko-KR" dirty="0"/>
              <a:t>ENIAC</a:t>
            </a:r>
            <a:r>
              <a:rPr lang="ko-KR" altLang="en-US" dirty="0"/>
              <a:t> 개발</a:t>
            </a:r>
            <a:endParaRPr lang="en-US" altLang="ko-KR" dirty="0"/>
          </a:p>
          <a:p>
            <a:pPr lvl="1"/>
            <a:r>
              <a:rPr lang="ko-KR" altLang="en-US" dirty="0"/>
              <a:t>큰 기대와 여러 가지 시도</a:t>
            </a:r>
            <a:r>
              <a:rPr lang="en-US" altLang="ko-KR" dirty="0"/>
              <a:t>, </a:t>
            </a:r>
            <a:r>
              <a:rPr lang="ko-KR" altLang="en-US" dirty="0"/>
              <a:t>매우 제한된 성공 </a:t>
            </a:r>
            <a:endParaRPr lang="en-US" altLang="ko-KR" dirty="0"/>
          </a:p>
          <a:p>
            <a:pPr lvl="1"/>
            <a:r>
              <a:rPr lang="en-US" altLang="ko-KR" b="1" dirty="0"/>
              <a:t>LISP</a:t>
            </a:r>
            <a:r>
              <a:rPr lang="en-US" altLang="ko-KR" dirty="0"/>
              <a:t> </a:t>
            </a:r>
            <a:r>
              <a:rPr lang="ko-KR" altLang="en-US" dirty="0"/>
              <a:t>언어 </a:t>
            </a:r>
            <a:r>
              <a:rPr lang="ko-KR" altLang="en-US"/>
              <a:t>개발 </a:t>
            </a:r>
            <a:r>
              <a:rPr lang="en-US" altLang="ko-KR" dirty="0"/>
              <a:t>(</a:t>
            </a:r>
            <a:r>
              <a:rPr lang="ko-KR" altLang="en-US"/>
              <a:t>매커시</a:t>
            </a:r>
            <a:r>
              <a:rPr lang="en-US" altLang="ko-KR" dirty="0"/>
              <a:t>, 1958) </a:t>
            </a:r>
          </a:p>
          <a:p>
            <a:pPr lvl="1"/>
            <a:r>
              <a:rPr lang="ko-KR" altLang="en-US" dirty="0"/>
              <a:t>논리</a:t>
            </a:r>
            <a:r>
              <a:rPr lang="en-US" altLang="ko-KR" dirty="0"/>
              <a:t> </a:t>
            </a:r>
            <a:r>
              <a:rPr lang="ko-KR" altLang="en-US" dirty="0"/>
              <a:t>기반 지식표현 및 </a:t>
            </a:r>
            <a:r>
              <a:rPr lang="ko-KR" altLang="en-US"/>
              <a:t>추론 </a:t>
            </a:r>
            <a:r>
              <a:rPr lang="en-US" altLang="ko-KR" dirty="0"/>
              <a:t>(</a:t>
            </a:r>
            <a:r>
              <a:rPr lang="ko-KR" altLang="en-US"/>
              <a:t>매커시</a:t>
            </a:r>
            <a:r>
              <a:rPr lang="en-US" altLang="ko-KR" dirty="0"/>
              <a:t>)</a:t>
            </a:r>
          </a:p>
          <a:p>
            <a:pPr lvl="1"/>
            <a:r>
              <a:rPr lang="ko-KR" altLang="en-US" b="1" dirty="0" err="1"/>
              <a:t>퍼셉트론</a:t>
            </a:r>
            <a:r>
              <a:rPr lang="en-US" altLang="ko-KR" b="1" dirty="0"/>
              <a:t>(Perceptron)</a:t>
            </a:r>
            <a:r>
              <a:rPr lang="en-US" altLang="ko-KR" dirty="0"/>
              <a:t> </a:t>
            </a:r>
            <a:r>
              <a:rPr lang="ko-KR" altLang="en-US" b="1"/>
              <a:t>모델 </a:t>
            </a:r>
            <a:r>
              <a:rPr lang="en-US" altLang="ko-KR" dirty="0"/>
              <a:t>(</a:t>
            </a:r>
            <a:r>
              <a:rPr lang="ko-KR" altLang="en-US"/>
              <a:t>로젠블랏</a:t>
            </a:r>
            <a:r>
              <a:rPr lang="en-US" altLang="ko-KR" dirty="0"/>
              <a:t>, 1958)</a:t>
            </a:r>
          </a:p>
          <a:p>
            <a:pPr lvl="2"/>
            <a:r>
              <a:rPr lang="ko-KR" altLang="en-US" dirty="0"/>
              <a:t>초기 신경망 모델 </a:t>
            </a:r>
            <a:r>
              <a:rPr lang="en-US" altLang="ko-KR" dirty="0"/>
              <a:t> </a:t>
            </a:r>
          </a:p>
          <a:p>
            <a:pPr lvl="1"/>
            <a:r>
              <a:rPr lang="ko-KR" altLang="en-US" b="1" dirty="0"/>
              <a:t>수단</a:t>
            </a:r>
            <a:r>
              <a:rPr lang="en-US" altLang="ko-KR" b="1" dirty="0"/>
              <a:t>-</a:t>
            </a:r>
            <a:r>
              <a:rPr lang="ko-KR" altLang="en-US" b="1" dirty="0"/>
              <a:t>목표 분석</a:t>
            </a:r>
            <a:r>
              <a:rPr lang="en-US" altLang="ko-KR" dirty="0"/>
              <a:t>(means-ends analysis) </a:t>
            </a:r>
            <a:r>
              <a:rPr lang="ko-KR" altLang="en-US" dirty="0"/>
              <a:t>기법 </a:t>
            </a:r>
            <a:r>
              <a:rPr lang="en-US" altLang="ko-KR" dirty="0"/>
              <a:t>(Newell &amp; Simon, 1958)</a:t>
            </a:r>
          </a:p>
          <a:p>
            <a:pPr lvl="2"/>
            <a:r>
              <a:rPr lang="ko-KR" altLang="en-US" b="1" dirty="0"/>
              <a:t>범용 문제해결</a:t>
            </a:r>
            <a:r>
              <a:rPr lang="ko-KR" altLang="en-US" dirty="0"/>
              <a:t>을 목표로 한 </a:t>
            </a:r>
            <a:r>
              <a:rPr lang="en-US" altLang="ko-KR" dirty="0"/>
              <a:t>GPS(General Problem Solver)</a:t>
            </a:r>
            <a:r>
              <a:rPr lang="ko-KR" altLang="en-US" dirty="0"/>
              <a:t> 개발</a:t>
            </a:r>
          </a:p>
          <a:p>
            <a:pPr lvl="2"/>
            <a:endParaRPr lang="ko-KR" altLang="en-US" dirty="0"/>
          </a:p>
          <a:p>
            <a:pPr lvl="1"/>
            <a:endParaRPr lang="en-US" altLang="ko-KR" dirty="0"/>
          </a:p>
          <a:p>
            <a:pPr lvl="1"/>
            <a:endParaRPr lang="ko-KR" altLang="en-US" dirty="0"/>
          </a:p>
          <a:p>
            <a:pPr lvl="1"/>
            <a:endParaRPr lang="ko-KR" altLang="en-US" dirty="0"/>
          </a:p>
        </p:txBody>
      </p:sp>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4509120"/>
            <a:ext cx="1008112" cy="1082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직사각형 6"/>
          <p:cNvSpPr/>
          <p:nvPr/>
        </p:nvSpPr>
        <p:spPr>
          <a:xfrm>
            <a:off x="2420335" y="5635024"/>
            <a:ext cx="1348446" cy="430887"/>
          </a:xfrm>
          <a:prstGeom prst="rect">
            <a:avLst/>
          </a:prstGeom>
        </p:spPr>
        <p:txBody>
          <a:bodyPr wrap="none">
            <a:spAutoFit/>
          </a:bodyPr>
          <a:lstStyle/>
          <a:p>
            <a:pPr algn="ctr"/>
            <a:r>
              <a:rPr lang="ko-KR" altLang="en-US" sz="1100" dirty="0" err="1"/>
              <a:t>로젠블랏</a:t>
            </a:r>
            <a:br>
              <a:rPr lang="en-US" altLang="ko-KR" sz="1100" dirty="0"/>
            </a:br>
            <a:r>
              <a:rPr lang="en-US" altLang="ko-KR" sz="1100" dirty="0"/>
              <a:t>(Frank Rosenblatt)</a:t>
            </a:r>
          </a:p>
        </p:txBody>
      </p:sp>
      <p:sp>
        <p:nvSpPr>
          <p:cNvPr id="8" name="직사각형 7"/>
          <p:cNvSpPr/>
          <p:nvPr/>
        </p:nvSpPr>
        <p:spPr>
          <a:xfrm>
            <a:off x="2771800" y="6027935"/>
            <a:ext cx="892175" cy="254000"/>
          </a:xfrm>
          <a:prstGeom prst="rect">
            <a:avLst/>
          </a:prstGeom>
        </p:spPr>
        <p:txBody>
          <a:bodyPr wrap="none">
            <a:spAutoFit/>
          </a:bodyPr>
          <a:lstStyle/>
          <a:p>
            <a:pPr>
              <a:defRPr/>
            </a:pPr>
            <a:r>
              <a:rPr lang="en-US" altLang="ko-KR" sz="1050" dirty="0">
                <a:latin typeface="Palatino Linotype" panose="02040502050505030304" pitchFamily="18" charset="0"/>
              </a:rPr>
              <a:t>(1928-1971)</a:t>
            </a:r>
            <a:endParaRPr lang="ko-KR" altLang="en-US" sz="1050" dirty="0">
              <a:latin typeface="Palatino Linotype" panose="02040502050505030304" pitchFamily="18" charset="0"/>
            </a:endParaRPr>
          </a:p>
        </p:txBody>
      </p:sp>
      <p:grpSp>
        <p:nvGrpSpPr>
          <p:cNvPr id="9" name="그룹 2"/>
          <p:cNvGrpSpPr>
            <a:grpSpLocks/>
          </p:cNvGrpSpPr>
          <p:nvPr/>
        </p:nvGrpSpPr>
        <p:grpSpPr bwMode="auto">
          <a:xfrm>
            <a:off x="4005920" y="4525228"/>
            <a:ext cx="1368152" cy="1712323"/>
            <a:chOff x="1494625" y="2888940"/>
            <a:chExt cx="1368515" cy="2009454"/>
          </a:xfrm>
        </p:grpSpPr>
        <p:pic>
          <p:nvPicPr>
            <p:cNvPr id="10" name="Picture 5" descr="Allen New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804" y="2888940"/>
              <a:ext cx="983983" cy="130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p:cNvSpPr txBox="1">
              <a:spLocks noChangeArrowheads="1"/>
            </p:cNvSpPr>
            <p:nvPr/>
          </p:nvSpPr>
          <p:spPr bwMode="auto">
            <a:xfrm>
              <a:off x="1494625" y="4194086"/>
              <a:ext cx="1368515" cy="704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1"/>
                </a:buClr>
                <a:buFont typeface="Wingdings" pitchFamily="2" charset="2"/>
                <a:buChar char="v"/>
                <a:defRPr sz="2000">
                  <a:solidFill>
                    <a:schemeClr val="tx1"/>
                  </a:solidFill>
                  <a:latin typeface="Comic Sans MS" pitchFamily="66" charset="0"/>
                  <a:ea typeface="HY견고딕" pitchFamily="18" charset="-127"/>
                </a:defRPr>
              </a:lvl1pPr>
              <a:lvl2pPr marL="742950" indent="-285750" eaLnBrk="0" hangingPunct="0">
                <a:spcBef>
                  <a:spcPct val="20000"/>
                </a:spcBef>
                <a:buClr>
                  <a:srgbClr val="666633"/>
                </a:buClr>
                <a:buFont typeface="Wingdings" pitchFamily="2" charset="2"/>
                <a:buChar char="§"/>
                <a:defRPr sz="1700">
                  <a:solidFill>
                    <a:srgbClr val="333300"/>
                  </a:solidFill>
                  <a:latin typeface="Comic Sans MS" pitchFamily="66" charset="0"/>
                  <a:ea typeface="HY견고딕" pitchFamily="18" charset="-127"/>
                </a:defRPr>
              </a:lvl2pPr>
              <a:lvl3pPr marL="1143000" indent="-228600" eaLnBrk="0" hangingPunct="0">
                <a:spcBef>
                  <a:spcPct val="20000"/>
                </a:spcBef>
                <a:buClr>
                  <a:srgbClr val="FF6600"/>
                </a:buClr>
                <a:buFont typeface="Wingdings" pitchFamily="2" charset="2"/>
                <a:buChar char="§"/>
                <a:defRPr sz="1500">
                  <a:solidFill>
                    <a:srgbClr val="333300"/>
                  </a:solidFill>
                  <a:latin typeface="Comic Sans MS" pitchFamily="66" charset="0"/>
                  <a:ea typeface="HY견고딕" pitchFamily="18" charset="-127"/>
                </a:defRPr>
              </a:lvl3pPr>
              <a:lvl4pPr marL="1600200" indent="-228600" eaLnBrk="0" hangingPunct="0">
                <a:spcBef>
                  <a:spcPct val="20000"/>
                </a:spcBef>
                <a:buClr>
                  <a:srgbClr val="996600"/>
                </a:buClr>
                <a:buFont typeface="Wingdings" pitchFamily="2" charset="2"/>
                <a:buChar char="Ø"/>
                <a:defRPr sz="1500" b="1">
                  <a:solidFill>
                    <a:schemeClr val="tx1"/>
                  </a:solidFill>
                  <a:latin typeface="맑은 고딕" pitchFamily="50" charset="-127"/>
                  <a:ea typeface="맑은 고딕" pitchFamily="50" charset="-127"/>
                </a:defRPr>
              </a:lvl4pPr>
              <a:lvl5pPr marL="2057400" indent="-228600" eaLnBrk="0" hangingPunct="0">
                <a:spcBef>
                  <a:spcPct val="20000"/>
                </a:spcBef>
                <a:buChar char="»"/>
                <a:defRPr sz="1600">
                  <a:solidFill>
                    <a:schemeClr val="tx1"/>
                  </a:solidFill>
                  <a:latin typeface="돋움" pitchFamily="50" charset="-127"/>
                  <a:ea typeface="돋움" pitchFamily="50" charset="-127"/>
                </a:defRPr>
              </a:lvl5pPr>
              <a:lvl6pPr marL="25146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6pPr>
              <a:lvl7pPr marL="29718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7pPr>
              <a:lvl8pPr marL="34290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8pPr>
              <a:lvl9pPr marL="38862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9pPr>
            </a:lstStyle>
            <a:p>
              <a:pPr eaLnBrk="1" hangingPunct="1">
                <a:spcBef>
                  <a:spcPct val="0"/>
                </a:spcBef>
                <a:buClrTx/>
                <a:buFontTx/>
                <a:buNone/>
              </a:pPr>
              <a:r>
                <a:rPr lang="ko-KR" altLang="en-US" sz="1100">
                  <a:solidFill>
                    <a:srgbClr val="292929"/>
                  </a:solidFill>
                  <a:latin typeface="+mn-ea"/>
                  <a:ea typeface="+mn-ea"/>
                </a:rPr>
                <a:t>뉴월</a:t>
              </a:r>
              <a:r>
                <a:rPr lang="en-US" altLang="ko-KR" sz="1100" dirty="0">
                  <a:solidFill>
                    <a:srgbClr val="292929"/>
                  </a:solidFill>
                  <a:latin typeface="+mn-ea"/>
                  <a:ea typeface="+mn-ea"/>
                </a:rPr>
                <a:t>(Allen Newell, 1927-1992)</a:t>
              </a:r>
            </a:p>
            <a:p>
              <a:pPr eaLnBrk="1" hangingPunct="1">
                <a:spcBef>
                  <a:spcPct val="0"/>
                </a:spcBef>
                <a:buClrTx/>
                <a:buFontTx/>
                <a:buNone/>
              </a:pPr>
              <a:r>
                <a:rPr lang="ko-KR" altLang="en-US" sz="1100" dirty="0">
                  <a:solidFill>
                    <a:srgbClr val="292929"/>
                  </a:solidFill>
                  <a:latin typeface="+mn-ea"/>
                  <a:ea typeface="+mn-ea"/>
                </a:rPr>
                <a:t>전산학</a:t>
              </a:r>
              <a:r>
                <a:rPr lang="en-US" altLang="ko-KR" sz="1100" dirty="0">
                  <a:solidFill>
                    <a:srgbClr val="292929"/>
                  </a:solidFill>
                  <a:latin typeface="+mn-ea"/>
                  <a:ea typeface="+mn-ea"/>
                </a:rPr>
                <a:t>, </a:t>
              </a:r>
              <a:r>
                <a:rPr lang="ko-KR" altLang="en-US" sz="1100" dirty="0">
                  <a:solidFill>
                    <a:srgbClr val="292929"/>
                  </a:solidFill>
                  <a:latin typeface="+mn-ea"/>
                  <a:ea typeface="+mn-ea"/>
                </a:rPr>
                <a:t>심리학</a:t>
              </a:r>
            </a:p>
          </p:txBody>
        </p:sp>
      </p:grpSp>
      <p:grpSp>
        <p:nvGrpSpPr>
          <p:cNvPr id="12" name="그룹 3"/>
          <p:cNvGrpSpPr>
            <a:grpSpLocks/>
          </p:cNvGrpSpPr>
          <p:nvPr/>
        </p:nvGrpSpPr>
        <p:grpSpPr bwMode="auto">
          <a:xfrm>
            <a:off x="5574133" y="4525228"/>
            <a:ext cx="1715745" cy="1656501"/>
            <a:chOff x="3231133" y="2888941"/>
            <a:chExt cx="1715903" cy="1944260"/>
          </a:xfrm>
        </p:grpSpPr>
        <p:pic>
          <p:nvPicPr>
            <p:cNvPr id="13" name="Picture 7" descr="http://diva.library.cmu.edu/Simon/herbertsim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792" y="2888941"/>
              <a:ext cx="844867" cy="126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6"/>
            <p:cNvSpPr txBox="1">
              <a:spLocks noChangeArrowheads="1"/>
            </p:cNvSpPr>
            <p:nvPr/>
          </p:nvSpPr>
          <p:spPr bwMode="auto">
            <a:xfrm>
              <a:off x="3231133" y="4128780"/>
              <a:ext cx="1715903" cy="70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1"/>
                </a:buClr>
                <a:buFont typeface="Wingdings" pitchFamily="2" charset="2"/>
                <a:buChar char="v"/>
                <a:defRPr sz="2000">
                  <a:solidFill>
                    <a:schemeClr val="tx1"/>
                  </a:solidFill>
                  <a:latin typeface="Comic Sans MS" pitchFamily="66" charset="0"/>
                  <a:ea typeface="HY견고딕" pitchFamily="18" charset="-127"/>
                </a:defRPr>
              </a:lvl1pPr>
              <a:lvl2pPr marL="742950" indent="-285750" eaLnBrk="0" hangingPunct="0">
                <a:spcBef>
                  <a:spcPct val="20000"/>
                </a:spcBef>
                <a:buClr>
                  <a:srgbClr val="666633"/>
                </a:buClr>
                <a:buFont typeface="Wingdings" pitchFamily="2" charset="2"/>
                <a:buChar char="§"/>
                <a:defRPr sz="1700">
                  <a:solidFill>
                    <a:srgbClr val="333300"/>
                  </a:solidFill>
                  <a:latin typeface="Comic Sans MS" pitchFamily="66" charset="0"/>
                  <a:ea typeface="HY견고딕" pitchFamily="18" charset="-127"/>
                </a:defRPr>
              </a:lvl2pPr>
              <a:lvl3pPr marL="1143000" indent="-228600" eaLnBrk="0" hangingPunct="0">
                <a:spcBef>
                  <a:spcPct val="20000"/>
                </a:spcBef>
                <a:buClr>
                  <a:srgbClr val="FF6600"/>
                </a:buClr>
                <a:buFont typeface="Wingdings" pitchFamily="2" charset="2"/>
                <a:buChar char="§"/>
                <a:defRPr sz="1500">
                  <a:solidFill>
                    <a:srgbClr val="333300"/>
                  </a:solidFill>
                  <a:latin typeface="Comic Sans MS" pitchFamily="66" charset="0"/>
                  <a:ea typeface="HY견고딕" pitchFamily="18" charset="-127"/>
                </a:defRPr>
              </a:lvl3pPr>
              <a:lvl4pPr marL="1600200" indent="-228600" eaLnBrk="0" hangingPunct="0">
                <a:spcBef>
                  <a:spcPct val="20000"/>
                </a:spcBef>
                <a:buClr>
                  <a:srgbClr val="996600"/>
                </a:buClr>
                <a:buFont typeface="Wingdings" pitchFamily="2" charset="2"/>
                <a:buChar char="Ø"/>
                <a:defRPr sz="1500" b="1">
                  <a:solidFill>
                    <a:schemeClr val="tx1"/>
                  </a:solidFill>
                  <a:latin typeface="맑은 고딕" pitchFamily="50" charset="-127"/>
                  <a:ea typeface="맑은 고딕" pitchFamily="50" charset="-127"/>
                </a:defRPr>
              </a:lvl4pPr>
              <a:lvl5pPr marL="2057400" indent="-228600" eaLnBrk="0" hangingPunct="0">
                <a:spcBef>
                  <a:spcPct val="20000"/>
                </a:spcBef>
                <a:buChar char="»"/>
                <a:defRPr sz="1600">
                  <a:solidFill>
                    <a:schemeClr val="tx1"/>
                  </a:solidFill>
                  <a:latin typeface="돋움" pitchFamily="50" charset="-127"/>
                  <a:ea typeface="돋움" pitchFamily="50" charset="-127"/>
                </a:defRPr>
              </a:lvl5pPr>
              <a:lvl6pPr marL="25146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6pPr>
              <a:lvl7pPr marL="29718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7pPr>
              <a:lvl8pPr marL="34290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8pPr>
              <a:lvl9pPr marL="38862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9pPr>
            </a:lstStyle>
            <a:p>
              <a:pPr algn="ctr" eaLnBrk="1" hangingPunct="1">
                <a:spcBef>
                  <a:spcPct val="0"/>
                </a:spcBef>
                <a:buClrTx/>
                <a:buFontTx/>
                <a:buNone/>
              </a:pPr>
              <a:r>
                <a:rPr lang="ko-KR" altLang="en-US" sz="1100" dirty="0" err="1">
                  <a:solidFill>
                    <a:srgbClr val="292929"/>
                  </a:solidFill>
                  <a:latin typeface="+mn-ea"/>
                  <a:ea typeface="+mn-ea"/>
                </a:rPr>
                <a:t>사이먼</a:t>
              </a:r>
              <a:r>
                <a:rPr lang="en-US" altLang="ko-KR" sz="1100" dirty="0">
                  <a:solidFill>
                    <a:srgbClr val="292929"/>
                  </a:solidFill>
                  <a:latin typeface="+mn-ea"/>
                  <a:ea typeface="+mn-ea"/>
                </a:rPr>
                <a:t>(Herbert Simon, 1927-1992)</a:t>
              </a:r>
            </a:p>
            <a:p>
              <a:pPr algn="ctr" eaLnBrk="1" hangingPunct="1">
                <a:spcBef>
                  <a:spcPct val="0"/>
                </a:spcBef>
                <a:buClrTx/>
                <a:buFontTx/>
                <a:buNone/>
              </a:pPr>
              <a:r>
                <a:rPr lang="ko-KR" altLang="en-US" sz="1100" dirty="0">
                  <a:solidFill>
                    <a:srgbClr val="292929"/>
                  </a:solidFill>
                  <a:latin typeface="+mn-ea"/>
                  <a:ea typeface="+mn-ea"/>
                </a:rPr>
                <a:t>경제학 노벨상</a:t>
              </a:r>
              <a:r>
                <a:rPr lang="en-US" altLang="ko-KR" sz="1100" dirty="0">
                  <a:solidFill>
                    <a:srgbClr val="292929"/>
                  </a:solidFill>
                  <a:latin typeface="+mn-ea"/>
                  <a:ea typeface="+mn-ea"/>
                </a:rPr>
                <a:t>, 1978</a:t>
              </a:r>
              <a:endParaRPr lang="ko-KR" altLang="en-US" sz="1100" dirty="0">
                <a:solidFill>
                  <a:srgbClr val="292929"/>
                </a:solidFill>
                <a:latin typeface="+mn-ea"/>
                <a:ea typeface="+mn-ea"/>
              </a:endParaRPr>
            </a:p>
          </p:txBody>
        </p:sp>
      </p:grpSp>
    </p:spTree>
    <p:extLst>
      <p:ext uri="{BB962C8B-B14F-4D97-AF65-F5344CB8AC3E}">
        <p14:creationId xmlns:p14="http://schemas.microsoft.com/office/powerpoint/2010/main" val="39113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역사 </a:t>
            </a:r>
          </a:p>
        </p:txBody>
      </p:sp>
      <p:sp>
        <p:nvSpPr>
          <p:cNvPr id="3" name="내용 개체 틀 2"/>
          <p:cNvSpPr>
            <a:spLocks noGrp="1"/>
          </p:cNvSpPr>
          <p:nvPr>
            <p:ph idx="1"/>
          </p:nvPr>
        </p:nvSpPr>
        <p:spPr>
          <a:xfrm>
            <a:off x="457200" y="1196752"/>
            <a:ext cx="8435280" cy="5328592"/>
          </a:xfrm>
        </p:spPr>
        <p:txBody>
          <a:bodyPr/>
          <a:lstStyle/>
          <a:p>
            <a:r>
              <a:rPr lang="ko-KR" altLang="en-US" b="1" dirty="0"/>
              <a:t>수단</a:t>
            </a:r>
            <a:r>
              <a:rPr lang="en-US" altLang="ko-KR" b="1" dirty="0"/>
              <a:t>-</a:t>
            </a:r>
            <a:r>
              <a:rPr lang="ko-KR" altLang="en-US" b="1" dirty="0"/>
              <a:t>목표 분석</a:t>
            </a:r>
            <a:r>
              <a:rPr lang="en-US" altLang="ko-KR" dirty="0"/>
              <a:t>(means-ends analysis)</a:t>
            </a:r>
          </a:p>
          <a:p>
            <a:pPr lvl="1"/>
            <a:r>
              <a:rPr lang="ko-KR" altLang="en-US" sz="1600" dirty="0"/>
              <a:t>해결해야 하는 문제를 </a:t>
            </a:r>
            <a:r>
              <a:rPr lang="ko-KR" altLang="en-US" sz="1600" b="1" dirty="0">
                <a:solidFill>
                  <a:srgbClr val="0000FF"/>
                </a:solidFill>
              </a:rPr>
              <a:t>상태</a:t>
            </a:r>
            <a:r>
              <a:rPr lang="en-US" altLang="ko-KR" sz="1600" dirty="0">
                <a:solidFill>
                  <a:srgbClr val="0000FF"/>
                </a:solidFill>
              </a:rPr>
              <a:t>(state)</a:t>
            </a:r>
            <a:r>
              <a:rPr lang="ko-KR" altLang="en-US" sz="1600" dirty="0"/>
              <a:t>로</a:t>
            </a:r>
            <a:r>
              <a:rPr lang="en-US" altLang="ko-KR" sz="1600" dirty="0"/>
              <a:t> </a:t>
            </a:r>
            <a:r>
              <a:rPr lang="ko-KR" altLang="en-US" sz="1600" dirty="0"/>
              <a:t>정의</a:t>
            </a:r>
            <a:endParaRPr lang="en-US" altLang="ko-KR" sz="1600" dirty="0"/>
          </a:p>
          <a:p>
            <a:pPr lvl="1"/>
            <a:r>
              <a:rPr lang="ko-KR" altLang="en-US" sz="1600" b="1" dirty="0">
                <a:solidFill>
                  <a:srgbClr val="0000FF"/>
                </a:solidFill>
              </a:rPr>
              <a:t>현재 상태</a:t>
            </a:r>
            <a:r>
              <a:rPr lang="ko-KR" altLang="en-US" sz="1600" dirty="0"/>
              <a:t>와 </a:t>
            </a:r>
            <a:r>
              <a:rPr lang="ko-KR" altLang="en-US" sz="1600" b="1" dirty="0">
                <a:solidFill>
                  <a:srgbClr val="0000FF"/>
                </a:solidFill>
              </a:rPr>
              <a:t>목적 상태</a:t>
            </a:r>
            <a:r>
              <a:rPr lang="en-US" altLang="ko-KR" sz="1600" dirty="0">
                <a:solidFill>
                  <a:srgbClr val="0000FF"/>
                </a:solidFill>
              </a:rPr>
              <a:t>(goal state) </a:t>
            </a:r>
            <a:r>
              <a:rPr lang="ko-KR" altLang="en-US" sz="1600" dirty="0"/>
              <a:t>간의</a:t>
            </a:r>
            <a:r>
              <a:rPr lang="en-US" altLang="ko-KR" sz="1600" dirty="0"/>
              <a:t> </a:t>
            </a:r>
            <a:r>
              <a:rPr lang="ko-KR" altLang="en-US" sz="1600" b="1" dirty="0">
                <a:solidFill>
                  <a:srgbClr val="0000FF"/>
                </a:solidFill>
              </a:rPr>
              <a:t>차이</a:t>
            </a:r>
            <a:r>
              <a:rPr lang="ko-KR" altLang="en-US" sz="1600" dirty="0"/>
              <a:t> 계산 </a:t>
            </a:r>
            <a:r>
              <a:rPr lang="en-US" altLang="ko-KR" sz="1600" dirty="0"/>
              <a:t> </a:t>
            </a:r>
          </a:p>
          <a:p>
            <a:pPr lvl="1"/>
            <a:r>
              <a:rPr lang="ko-KR" altLang="en-US" sz="1600" dirty="0"/>
              <a:t>목적 상태로 도달하기 위한 </a:t>
            </a:r>
            <a:r>
              <a:rPr lang="ko-KR" altLang="en-US" sz="1600" b="1" dirty="0" err="1">
                <a:solidFill>
                  <a:srgbClr val="0000FF"/>
                </a:solidFill>
              </a:rPr>
              <a:t>조작자</a:t>
            </a:r>
            <a:r>
              <a:rPr lang="en-US" altLang="ko-KR" sz="1600" dirty="0">
                <a:solidFill>
                  <a:srgbClr val="0000FF"/>
                </a:solidFill>
              </a:rPr>
              <a:t>(operator,</a:t>
            </a:r>
            <a:r>
              <a:rPr lang="ko-KR" altLang="en-US" sz="1600" dirty="0">
                <a:solidFill>
                  <a:srgbClr val="0000FF"/>
                </a:solidFill>
              </a:rPr>
              <a:t> </a:t>
            </a:r>
            <a:r>
              <a:rPr lang="ko-KR" altLang="en-US" sz="1600" b="1" dirty="0">
                <a:solidFill>
                  <a:srgbClr val="0000FF"/>
                </a:solidFill>
              </a:rPr>
              <a:t>연산자</a:t>
            </a:r>
            <a:r>
              <a:rPr lang="en-US" altLang="ko-KR" sz="1600" dirty="0">
                <a:solidFill>
                  <a:srgbClr val="0000FF"/>
                </a:solidFill>
              </a:rPr>
              <a:t>)</a:t>
            </a:r>
            <a:r>
              <a:rPr lang="en-US" altLang="ko-KR" sz="1600" dirty="0"/>
              <a:t> </a:t>
            </a:r>
            <a:r>
              <a:rPr lang="ko-KR" altLang="en-US" sz="1600" dirty="0"/>
              <a:t>선택 적용하는 과정 반복 </a:t>
            </a:r>
            <a:endParaRPr lang="en-US" altLang="ko-KR" sz="1600" dirty="0"/>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 name="그림 4"/>
          <p:cNvPicPr>
            <a:picLocks noChangeAspect="1"/>
          </p:cNvPicPr>
          <p:nvPr/>
        </p:nvPicPr>
        <p:blipFill>
          <a:blip r:embed="rId2"/>
          <a:stretch>
            <a:fillRect/>
          </a:stretch>
        </p:blipFill>
        <p:spPr>
          <a:xfrm>
            <a:off x="2552042" y="2636912"/>
            <a:ext cx="4039915" cy="1793117"/>
          </a:xfrm>
          <a:prstGeom prst="rect">
            <a:avLst/>
          </a:prstGeom>
        </p:spPr>
      </p:pic>
      <p:pic>
        <p:nvPicPr>
          <p:cNvPr id="7" name="그림 6"/>
          <p:cNvPicPr>
            <a:picLocks noChangeAspect="1"/>
          </p:cNvPicPr>
          <p:nvPr/>
        </p:nvPicPr>
        <p:blipFill>
          <a:blip r:embed="rId3"/>
          <a:stretch>
            <a:fillRect/>
          </a:stretch>
        </p:blipFill>
        <p:spPr>
          <a:xfrm>
            <a:off x="1619672" y="4756095"/>
            <a:ext cx="5556101" cy="1985273"/>
          </a:xfrm>
          <a:prstGeom prst="rect">
            <a:avLst/>
          </a:prstGeom>
        </p:spPr>
      </p:pic>
    </p:spTree>
    <p:extLst>
      <p:ext uri="{BB962C8B-B14F-4D97-AF65-F5344CB8AC3E}">
        <p14:creationId xmlns:p14="http://schemas.microsoft.com/office/powerpoint/2010/main" val="4046979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역사 </a:t>
            </a:r>
          </a:p>
        </p:txBody>
      </p:sp>
      <p:sp>
        <p:nvSpPr>
          <p:cNvPr id="3" name="내용 개체 틀 2"/>
          <p:cNvSpPr>
            <a:spLocks noGrp="1"/>
          </p:cNvSpPr>
          <p:nvPr>
            <p:ph idx="1"/>
          </p:nvPr>
        </p:nvSpPr>
        <p:spPr/>
        <p:txBody>
          <a:bodyPr/>
          <a:lstStyle/>
          <a:p>
            <a:pPr marL="342900" lvl="1" indent="-342900">
              <a:buFont typeface="Wingdings" pitchFamily="2" charset="2"/>
              <a:buChar char="v"/>
            </a:pPr>
            <a:r>
              <a:rPr lang="ko-KR" altLang="en-US" sz="2000" b="1" dirty="0"/>
              <a:t>수단</a:t>
            </a:r>
            <a:r>
              <a:rPr lang="en-US" altLang="ko-KR" sz="2000" b="1" dirty="0"/>
              <a:t>-</a:t>
            </a:r>
            <a:r>
              <a:rPr lang="ko-KR" altLang="en-US" sz="2000" b="1" dirty="0"/>
              <a:t>목표 분석</a:t>
            </a:r>
            <a:r>
              <a:rPr lang="en-US" altLang="ko-KR" sz="2000" dirty="0"/>
              <a:t>(means-ends analysis) – cont. </a:t>
            </a:r>
          </a:p>
          <a:p>
            <a:pPr lvl="1"/>
            <a:r>
              <a:rPr lang="ko-KR" altLang="en-US" dirty="0"/>
              <a:t>예</a:t>
            </a:r>
            <a:r>
              <a:rPr lang="en-US" altLang="ko-KR" dirty="0"/>
              <a:t>. </a:t>
            </a:r>
            <a:r>
              <a:rPr lang="ko-KR" altLang="en-US" dirty="0"/>
              <a:t>블록이동 문제 </a:t>
            </a:r>
          </a:p>
        </p:txBody>
      </p:sp>
      <p:sp>
        <p:nvSpPr>
          <p:cNvPr id="5" name="TextBox 4"/>
          <p:cNvSpPr txBox="1"/>
          <p:nvPr/>
        </p:nvSpPr>
        <p:spPr>
          <a:xfrm>
            <a:off x="7308304" y="6463680"/>
            <a:ext cx="1512168" cy="246221"/>
          </a:xfrm>
          <a:prstGeom prst="rect">
            <a:avLst/>
          </a:prstGeom>
          <a:noFill/>
        </p:spPr>
        <p:txBody>
          <a:bodyPr wrap="square" rtlCol="0">
            <a:spAutoFit/>
          </a:bodyPr>
          <a:lstStyle/>
          <a:p>
            <a:r>
              <a:rPr lang="en-US" altLang="ko-KR" sz="1000" dirty="0"/>
              <a:t>Source: </a:t>
            </a:r>
            <a:r>
              <a:rPr lang="en-US" altLang="ko-KR" sz="1000" dirty="0" err="1"/>
              <a:t>udacity</a:t>
            </a:r>
            <a:endParaRPr lang="ko-KR" altLang="en-US" sz="1000" dirty="0"/>
          </a:p>
        </p:txBody>
      </p:sp>
      <p:cxnSp>
        <p:nvCxnSpPr>
          <p:cNvPr id="6" name="직선 연결선 5"/>
          <p:cNvCxnSpPr/>
          <p:nvPr/>
        </p:nvCxnSpPr>
        <p:spPr>
          <a:xfrm>
            <a:off x="1515216" y="4718638"/>
            <a:ext cx="177338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a:off x="6295181" y="4718638"/>
            <a:ext cx="177338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모서리가 둥근 직사각형 7"/>
          <p:cNvSpPr/>
          <p:nvPr/>
        </p:nvSpPr>
        <p:spPr>
          <a:xfrm>
            <a:off x="1542912" y="4303001"/>
            <a:ext cx="498763" cy="37407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9" name="모서리가 둥근 직사각형 8"/>
          <p:cNvSpPr/>
          <p:nvPr/>
        </p:nvSpPr>
        <p:spPr>
          <a:xfrm>
            <a:off x="2124817" y="4302996"/>
            <a:ext cx="498763" cy="37407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10" name="모서리가 둥근 직사각형 9"/>
          <p:cNvSpPr/>
          <p:nvPr/>
        </p:nvSpPr>
        <p:spPr>
          <a:xfrm>
            <a:off x="2699792" y="4302991"/>
            <a:ext cx="498763" cy="37407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1" name="모서리가 둥근 직사각형 10"/>
          <p:cNvSpPr/>
          <p:nvPr/>
        </p:nvSpPr>
        <p:spPr>
          <a:xfrm>
            <a:off x="2699792" y="3915046"/>
            <a:ext cx="498763" cy="37407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2" name="모서리가 둥근 직사각형 11"/>
          <p:cNvSpPr/>
          <p:nvPr/>
        </p:nvSpPr>
        <p:spPr>
          <a:xfrm>
            <a:off x="6932491" y="4316845"/>
            <a:ext cx="498763" cy="37407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3" name="모서리가 둥근 직사각형 12"/>
          <p:cNvSpPr/>
          <p:nvPr/>
        </p:nvSpPr>
        <p:spPr>
          <a:xfrm>
            <a:off x="6932491" y="3928900"/>
            <a:ext cx="498763" cy="37407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4" name="모서리가 둥근 직사각형 13"/>
          <p:cNvSpPr/>
          <p:nvPr/>
        </p:nvSpPr>
        <p:spPr>
          <a:xfrm>
            <a:off x="6932491" y="3540996"/>
            <a:ext cx="498763" cy="37407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15" name="모서리가 둥근 직사각형 14"/>
          <p:cNvSpPr/>
          <p:nvPr/>
        </p:nvSpPr>
        <p:spPr>
          <a:xfrm>
            <a:off x="6932491" y="3166928"/>
            <a:ext cx="498763" cy="37407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16" name="TextBox 15"/>
          <p:cNvSpPr txBox="1"/>
          <p:nvPr/>
        </p:nvSpPr>
        <p:spPr>
          <a:xfrm>
            <a:off x="1612194" y="2834422"/>
            <a:ext cx="1551709" cy="307777"/>
          </a:xfrm>
          <a:prstGeom prst="rect">
            <a:avLst/>
          </a:prstGeom>
          <a:noFill/>
        </p:spPr>
        <p:txBody>
          <a:bodyPr wrap="square" rtlCol="0">
            <a:spAutoFit/>
          </a:bodyPr>
          <a:lstStyle/>
          <a:p>
            <a:pPr algn="ctr"/>
            <a:r>
              <a:rPr lang="ko-KR" altLang="en-US" sz="1400" b="1" dirty="0"/>
              <a:t>현재 상태</a:t>
            </a:r>
            <a:endParaRPr lang="en-US" sz="1400" b="1" dirty="0"/>
          </a:p>
        </p:txBody>
      </p:sp>
      <p:sp>
        <p:nvSpPr>
          <p:cNvPr id="17" name="TextBox 16"/>
          <p:cNvSpPr txBox="1"/>
          <p:nvPr/>
        </p:nvSpPr>
        <p:spPr>
          <a:xfrm>
            <a:off x="6433581" y="2834422"/>
            <a:ext cx="1551709" cy="307777"/>
          </a:xfrm>
          <a:prstGeom prst="rect">
            <a:avLst/>
          </a:prstGeom>
          <a:noFill/>
        </p:spPr>
        <p:txBody>
          <a:bodyPr wrap="square" rtlCol="0">
            <a:spAutoFit/>
          </a:bodyPr>
          <a:lstStyle/>
          <a:p>
            <a:pPr algn="ctr"/>
            <a:r>
              <a:rPr lang="ko-KR" altLang="en-US" sz="1400" b="1" dirty="0"/>
              <a:t>목표 상태</a:t>
            </a:r>
            <a:endParaRPr lang="en-US" sz="1400" b="1" dirty="0"/>
          </a:p>
        </p:txBody>
      </p:sp>
      <p:sp>
        <p:nvSpPr>
          <p:cNvPr id="18" name="TextBox 17"/>
          <p:cNvSpPr txBox="1"/>
          <p:nvPr/>
        </p:nvSpPr>
        <p:spPr>
          <a:xfrm>
            <a:off x="3801211" y="3845800"/>
            <a:ext cx="2549237" cy="954107"/>
          </a:xfrm>
          <a:prstGeom prst="rect">
            <a:avLst/>
          </a:prstGeom>
          <a:noFill/>
        </p:spPr>
        <p:txBody>
          <a:bodyPr wrap="square" rtlCol="0">
            <a:spAutoFit/>
          </a:bodyPr>
          <a:lstStyle/>
          <a:p>
            <a:pPr algn="ctr"/>
            <a:r>
              <a:rPr lang="en-US" sz="1400" b="1" dirty="0"/>
              <a:t>Move(</a:t>
            </a:r>
            <a:r>
              <a:rPr lang="ko-KR" altLang="en-US" sz="1400" b="1" dirty="0"/>
              <a:t>객체</a:t>
            </a:r>
            <a:r>
              <a:rPr lang="en-US" altLang="ko-KR" sz="1400" b="1" dirty="0"/>
              <a:t>, </a:t>
            </a:r>
            <a:r>
              <a:rPr lang="ko-KR" altLang="en-US" sz="1400" b="1" dirty="0"/>
              <a:t>위치</a:t>
            </a:r>
            <a:r>
              <a:rPr lang="en-US" altLang="ko-KR" sz="1400" b="1" dirty="0"/>
              <a:t>)</a:t>
            </a:r>
          </a:p>
          <a:p>
            <a:pPr algn="ctr"/>
            <a:endParaRPr lang="en-US" altLang="ko-KR" sz="1400" b="1" dirty="0"/>
          </a:p>
          <a:p>
            <a:pPr algn="ctr"/>
            <a:r>
              <a:rPr lang="ko-KR" altLang="en-US" sz="1400" dirty="0"/>
              <a:t>예</a:t>
            </a:r>
            <a:r>
              <a:rPr lang="en-US" altLang="ko-KR" sz="1400" dirty="0"/>
              <a:t>. </a:t>
            </a:r>
            <a:r>
              <a:rPr lang="en-US" altLang="ko-KR" sz="1400" b="1" dirty="0">
                <a:solidFill>
                  <a:srgbClr val="0000FF"/>
                </a:solidFill>
              </a:rPr>
              <a:t>Move(C, Table)</a:t>
            </a:r>
          </a:p>
          <a:p>
            <a:pPr algn="ctr"/>
            <a:r>
              <a:rPr lang="ko-KR" altLang="en-US" sz="1400" dirty="0"/>
              <a:t>블록 </a:t>
            </a:r>
            <a:r>
              <a:rPr lang="en-US" altLang="ko-KR" sz="1400" dirty="0"/>
              <a:t>C</a:t>
            </a:r>
            <a:r>
              <a:rPr lang="ko-KR" altLang="en-US" sz="1400" dirty="0"/>
              <a:t>를 </a:t>
            </a:r>
            <a:r>
              <a:rPr lang="en-US" altLang="ko-KR" sz="1400" dirty="0"/>
              <a:t>Table</a:t>
            </a:r>
            <a:r>
              <a:rPr lang="ko-KR" altLang="en-US" sz="1400" dirty="0"/>
              <a:t>위로 이동 </a:t>
            </a:r>
            <a:endParaRPr lang="en-US" sz="1400" dirty="0"/>
          </a:p>
        </p:txBody>
      </p:sp>
      <p:sp>
        <p:nvSpPr>
          <p:cNvPr id="19" name="TextBox 18"/>
          <p:cNvSpPr txBox="1"/>
          <p:nvPr/>
        </p:nvSpPr>
        <p:spPr>
          <a:xfrm>
            <a:off x="5976381" y="4815618"/>
            <a:ext cx="2549237" cy="523220"/>
          </a:xfrm>
          <a:prstGeom prst="rect">
            <a:avLst/>
          </a:prstGeom>
          <a:noFill/>
        </p:spPr>
        <p:txBody>
          <a:bodyPr wrap="square" rtlCol="0">
            <a:spAutoFit/>
          </a:bodyPr>
          <a:lstStyle/>
          <a:p>
            <a:pPr algn="ctr"/>
            <a:r>
              <a:rPr lang="en-US" sz="1400" b="1" dirty="0"/>
              <a:t>On(A, B), On(B, C), </a:t>
            </a:r>
          </a:p>
          <a:p>
            <a:pPr algn="ctr"/>
            <a:r>
              <a:rPr lang="en-US" sz="1400" b="1" dirty="0"/>
              <a:t>On(C,D), On(D, Table)</a:t>
            </a:r>
          </a:p>
        </p:txBody>
      </p:sp>
      <p:sp>
        <p:nvSpPr>
          <p:cNvPr id="20" name="TextBox 19"/>
          <p:cNvSpPr txBox="1"/>
          <p:nvPr/>
        </p:nvSpPr>
        <p:spPr>
          <a:xfrm>
            <a:off x="4299975" y="2834422"/>
            <a:ext cx="1551709" cy="523220"/>
          </a:xfrm>
          <a:prstGeom prst="rect">
            <a:avLst/>
          </a:prstGeom>
          <a:noFill/>
        </p:spPr>
        <p:txBody>
          <a:bodyPr wrap="square" rtlCol="0">
            <a:spAutoFit/>
          </a:bodyPr>
          <a:lstStyle/>
          <a:p>
            <a:pPr algn="ctr"/>
            <a:r>
              <a:rPr lang="ko-KR" altLang="en-US" sz="1400" b="1" dirty="0"/>
              <a:t>사용할 수 있는  조작자 </a:t>
            </a:r>
            <a:endParaRPr lang="en-US" sz="1400" b="1" dirty="0"/>
          </a:p>
        </p:txBody>
      </p:sp>
      <p:sp>
        <p:nvSpPr>
          <p:cNvPr id="21" name="TextBox 20"/>
          <p:cNvSpPr txBox="1"/>
          <p:nvPr/>
        </p:nvSpPr>
        <p:spPr>
          <a:xfrm>
            <a:off x="1307392" y="4815618"/>
            <a:ext cx="2549237" cy="523220"/>
          </a:xfrm>
          <a:prstGeom prst="rect">
            <a:avLst/>
          </a:prstGeom>
          <a:noFill/>
        </p:spPr>
        <p:txBody>
          <a:bodyPr wrap="square" rtlCol="0">
            <a:spAutoFit/>
          </a:bodyPr>
          <a:lstStyle/>
          <a:p>
            <a:pPr algn="ctr"/>
            <a:r>
              <a:rPr lang="en-US" sz="1400" b="1" dirty="0"/>
              <a:t>On(A, Table), On(B, Table), On(C,D), On(D, Table)</a:t>
            </a:r>
          </a:p>
        </p:txBody>
      </p:sp>
    </p:spTree>
    <p:extLst>
      <p:ext uri="{BB962C8B-B14F-4D97-AF65-F5344CB8AC3E}">
        <p14:creationId xmlns:p14="http://schemas.microsoft.com/office/powerpoint/2010/main" val="3974720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역사 </a:t>
            </a:r>
          </a:p>
        </p:txBody>
      </p:sp>
      <p:sp>
        <p:nvSpPr>
          <p:cNvPr id="3" name="내용 개체 틀 2"/>
          <p:cNvSpPr>
            <a:spLocks noGrp="1"/>
          </p:cNvSpPr>
          <p:nvPr>
            <p:ph idx="1"/>
          </p:nvPr>
        </p:nvSpPr>
        <p:spPr/>
        <p:txBody>
          <a:bodyPr/>
          <a:lstStyle/>
          <a:p>
            <a:r>
              <a:rPr lang="en-US" altLang="ko-KR" b="1" dirty="0"/>
              <a:t>1970</a:t>
            </a:r>
            <a:r>
              <a:rPr lang="ko-KR" altLang="en-US" b="1" dirty="0"/>
              <a:t>년대에서 </a:t>
            </a:r>
            <a:r>
              <a:rPr lang="en-US" altLang="ko-KR" b="1" dirty="0"/>
              <a:t>1980</a:t>
            </a:r>
            <a:r>
              <a:rPr lang="ko-KR" altLang="en-US" b="1" dirty="0"/>
              <a:t>년대 초반</a:t>
            </a:r>
            <a:endParaRPr lang="ko-KR" altLang="en-US" dirty="0"/>
          </a:p>
          <a:p>
            <a:pPr lvl="1"/>
            <a:r>
              <a:rPr lang="ko-KR" altLang="en-US" dirty="0"/>
              <a:t>일반적인 방법보다는 </a:t>
            </a:r>
            <a:r>
              <a:rPr lang="ko-KR" altLang="en-US" b="1" dirty="0">
                <a:solidFill>
                  <a:srgbClr val="0000FF"/>
                </a:solidFill>
              </a:rPr>
              <a:t>특정 문제 영역</a:t>
            </a:r>
            <a:r>
              <a:rPr lang="ko-KR" altLang="en-US" dirty="0"/>
              <a:t>에 효과적인 방법을 찾는 연구</a:t>
            </a:r>
          </a:p>
          <a:p>
            <a:pPr lvl="1"/>
            <a:r>
              <a:rPr lang="ko-KR" altLang="en-US" b="1" dirty="0">
                <a:solidFill>
                  <a:srgbClr val="0000FF"/>
                </a:solidFill>
              </a:rPr>
              <a:t>전문가 시스템</a:t>
            </a:r>
            <a:r>
              <a:rPr lang="en-US" altLang="ko-KR" dirty="0"/>
              <a:t>(expert system)</a:t>
            </a:r>
          </a:p>
          <a:p>
            <a:pPr lvl="2"/>
            <a:r>
              <a:rPr lang="ko-KR" altLang="en-US" dirty="0"/>
              <a:t>특정 영역의 문제에 대해서는 전문가 수준의 해답을 제공</a:t>
            </a:r>
          </a:p>
          <a:p>
            <a:pPr lvl="2"/>
            <a:r>
              <a:rPr lang="en-US" altLang="ko-KR" dirty="0"/>
              <a:t>1970</a:t>
            </a:r>
            <a:r>
              <a:rPr lang="ko-KR" altLang="en-US" dirty="0"/>
              <a:t>년대 초반부터 </a:t>
            </a:r>
            <a:r>
              <a:rPr lang="en-US" altLang="ko-KR" dirty="0"/>
              <a:t>1980</a:t>
            </a:r>
            <a:r>
              <a:rPr lang="ko-KR" altLang="en-US" dirty="0"/>
              <a:t>년대 중반 상업적 성공 사례 </a:t>
            </a:r>
            <a:endParaRPr lang="en-US" altLang="ko-KR" dirty="0"/>
          </a:p>
          <a:p>
            <a:pPr lvl="2"/>
            <a:r>
              <a:rPr lang="en-US" altLang="ko-KR" b="1" dirty="0"/>
              <a:t>MYCIN, PROSPECTOR, DENDRAL</a:t>
            </a:r>
            <a:endParaRPr lang="en-US" altLang="ko-KR" dirty="0"/>
          </a:p>
          <a:p>
            <a:pPr lvl="1"/>
            <a:r>
              <a:rPr lang="ko-KR" altLang="en-US" b="1" dirty="0"/>
              <a:t>전문가 시스템 개발 도구</a:t>
            </a:r>
            <a:r>
              <a:rPr lang="en-US" altLang="ko-KR" dirty="0"/>
              <a:t>(expert system shell)</a:t>
            </a:r>
            <a:r>
              <a:rPr lang="ko-KR" altLang="en-US" dirty="0"/>
              <a:t> 개발</a:t>
            </a:r>
            <a:endParaRPr lang="en-US" altLang="ko-KR" dirty="0"/>
          </a:p>
          <a:p>
            <a:pPr lvl="1"/>
            <a:r>
              <a:rPr lang="en-US" altLang="ko-KR" b="1" dirty="0"/>
              <a:t>Prolog</a:t>
            </a:r>
            <a:r>
              <a:rPr lang="ko-KR" altLang="en-US" b="1"/>
              <a:t> </a:t>
            </a:r>
            <a:r>
              <a:rPr lang="ko-KR" altLang="en-US"/>
              <a:t>언어 개발 </a:t>
            </a:r>
            <a:endParaRPr lang="en-US" altLang="ko-KR" dirty="0"/>
          </a:p>
          <a:p>
            <a:pPr lvl="2"/>
            <a:r>
              <a:rPr lang="ko-KR" altLang="en-US" dirty="0"/>
              <a:t>지식의 표현과 추론을 지원하는 </a:t>
            </a:r>
            <a:r>
              <a:rPr lang="ko-KR" altLang="en-US" b="1" dirty="0"/>
              <a:t>논리</a:t>
            </a:r>
            <a:r>
              <a:rPr lang="en-US" altLang="ko-KR" dirty="0"/>
              <a:t>(logic) </a:t>
            </a:r>
            <a:r>
              <a:rPr lang="ko-KR" altLang="en-US" dirty="0"/>
              <a:t>기반 언어</a:t>
            </a:r>
          </a:p>
          <a:p>
            <a:pPr marL="914400" lvl="2" indent="0">
              <a:buNone/>
            </a:pPr>
            <a:endParaRPr lang="ko-KR" altLang="en-US" dirty="0"/>
          </a:p>
          <a:p>
            <a:pPr lvl="2"/>
            <a:endParaRPr lang="en-US" altLang="ko-KR" dirty="0"/>
          </a:p>
          <a:p>
            <a:pPr lvl="1"/>
            <a:endParaRPr lang="en-US" altLang="ko-KR" dirty="0"/>
          </a:p>
          <a:p>
            <a:pPr lvl="1"/>
            <a:endParaRPr lang="ko-KR" altLang="en-US" dirty="0"/>
          </a:p>
        </p:txBody>
      </p:sp>
    </p:spTree>
    <p:extLst>
      <p:ext uri="{BB962C8B-B14F-4D97-AF65-F5344CB8AC3E}">
        <p14:creationId xmlns:p14="http://schemas.microsoft.com/office/powerpoint/2010/main" val="30909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역사 </a:t>
            </a:r>
          </a:p>
        </p:txBody>
      </p:sp>
      <p:sp>
        <p:nvSpPr>
          <p:cNvPr id="3" name="내용 개체 틀 2"/>
          <p:cNvSpPr>
            <a:spLocks noGrp="1"/>
          </p:cNvSpPr>
          <p:nvPr>
            <p:ph idx="1"/>
          </p:nvPr>
        </p:nvSpPr>
        <p:spPr/>
        <p:txBody>
          <a:bodyPr/>
          <a:lstStyle/>
          <a:p>
            <a:pPr lvl="1"/>
            <a:r>
              <a:rPr lang="ko-KR" altLang="en-US" b="1" dirty="0"/>
              <a:t>대표적인 초창기 전문가 시스템 </a:t>
            </a:r>
            <a:endParaRPr lang="en-US" altLang="ko-KR" b="1" dirty="0"/>
          </a:p>
          <a:p>
            <a:pPr lvl="2"/>
            <a:r>
              <a:rPr lang="en-US" altLang="ko-KR" b="1" dirty="0"/>
              <a:t>MYCIN</a:t>
            </a:r>
            <a:endParaRPr lang="en-US" altLang="ko-KR" dirty="0"/>
          </a:p>
          <a:p>
            <a:pPr lvl="3"/>
            <a:r>
              <a:rPr lang="ko-KR" altLang="en-US" dirty="0" err="1"/>
              <a:t>스탠포드</a:t>
            </a:r>
            <a:r>
              <a:rPr lang="ko-KR" altLang="en-US" dirty="0"/>
              <a:t> 대학에서 개발한 </a:t>
            </a:r>
            <a:r>
              <a:rPr lang="ko-KR" altLang="en-US" b="1" dirty="0"/>
              <a:t>전염성 혈액 질환 진단</a:t>
            </a:r>
            <a:endParaRPr lang="en-US" altLang="ko-KR" b="1" dirty="0"/>
          </a:p>
          <a:p>
            <a:pPr lvl="3"/>
            <a:r>
              <a:rPr lang="ko-KR" altLang="en-US" dirty="0"/>
              <a:t>일반 의사 보다 높은 정확도 </a:t>
            </a:r>
            <a:endParaRPr lang="en-US" altLang="ko-KR" dirty="0"/>
          </a:p>
          <a:p>
            <a:pPr lvl="2"/>
            <a:r>
              <a:rPr lang="en-US" altLang="ko-KR" b="1" dirty="0"/>
              <a:t>PROSPECTOR</a:t>
            </a:r>
            <a:endParaRPr lang="en-US" altLang="ko-KR" dirty="0"/>
          </a:p>
          <a:p>
            <a:pPr lvl="3"/>
            <a:r>
              <a:rPr lang="ko-KR" altLang="en-US" b="1" dirty="0"/>
              <a:t>광물탐사</a:t>
            </a:r>
            <a:r>
              <a:rPr lang="ko-KR" altLang="en-US" dirty="0"/>
              <a:t> 데이터 분석</a:t>
            </a:r>
          </a:p>
          <a:p>
            <a:pPr lvl="2"/>
            <a:r>
              <a:rPr lang="en-US" altLang="ko-KR" b="1" dirty="0"/>
              <a:t>DENDRAL</a:t>
            </a:r>
            <a:endParaRPr lang="en-US" altLang="ko-KR" dirty="0"/>
          </a:p>
          <a:p>
            <a:pPr lvl="3"/>
            <a:r>
              <a:rPr lang="ko-KR" altLang="en-US" b="1" dirty="0"/>
              <a:t>화학식</a:t>
            </a:r>
            <a:r>
              <a:rPr lang="ko-KR" altLang="en-US" dirty="0"/>
              <a:t>과 </a:t>
            </a:r>
            <a:r>
              <a:rPr lang="ko-KR" altLang="en-US" b="1" dirty="0"/>
              <a:t>질량 스펙트럼 </a:t>
            </a:r>
            <a:r>
              <a:rPr lang="ko-KR" altLang="en-US" dirty="0"/>
              <a:t>데이터로부터 유기화합물의 </a:t>
            </a:r>
            <a:r>
              <a:rPr lang="ko-KR" altLang="en-US" b="1" dirty="0"/>
              <a:t>분자구조</a:t>
            </a:r>
            <a:r>
              <a:rPr lang="ko-KR" altLang="en-US" dirty="0"/>
              <a:t> 결정</a:t>
            </a:r>
            <a:endParaRPr lang="en-US" altLang="ko-KR" dirty="0"/>
          </a:p>
          <a:p>
            <a:pPr lvl="3"/>
            <a:r>
              <a:rPr lang="ko-KR" altLang="en-US" dirty="0" err="1"/>
              <a:t>스탠포드</a:t>
            </a:r>
            <a:r>
              <a:rPr lang="ko-KR" altLang="en-US" dirty="0"/>
              <a:t> 대학의 </a:t>
            </a:r>
            <a:r>
              <a:rPr lang="en-US" altLang="ko-KR" dirty="0"/>
              <a:t>Edward </a:t>
            </a:r>
            <a:r>
              <a:rPr lang="en-US" altLang="ko-KR" dirty="0" err="1"/>
              <a:t>Feigenbaum</a:t>
            </a:r>
            <a:r>
              <a:rPr lang="en-US" altLang="ko-KR" dirty="0"/>
              <a:t> </a:t>
            </a:r>
            <a:r>
              <a:rPr lang="ko-KR" altLang="en-US" dirty="0"/>
              <a:t>팀 개발</a:t>
            </a:r>
          </a:p>
          <a:p>
            <a:pPr lvl="3"/>
            <a:endParaRPr lang="ko-KR" altLang="en-US" dirty="0"/>
          </a:p>
          <a:p>
            <a:pPr lvl="3"/>
            <a:endParaRPr lang="en-US" altLang="ko-KR" dirty="0"/>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097" name="_x108236504" descr="EMB00000ad41cc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795" y="4044496"/>
            <a:ext cx="5846410" cy="1961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6113884"/>
            <a:ext cx="2055230"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550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역사 </a:t>
            </a:r>
          </a:p>
        </p:txBody>
      </p:sp>
      <p:sp>
        <p:nvSpPr>
          <p:cNvPr id="3" name="내용 개체 틀 2"/>
          <p:cNvSpPr>
            <a:spLocks noGrp="1"/>
          </p:cNvSpPr>
          <p:nvPr>
            <p:ph idx="1"/>
          </p:nvPr>
        </p:nvSpPr>
        <p:spPr/>
        <p:txBody>
          <a:bodyPr>
            <a:normAutofit lnSpcReduction="10000"/>
          </a:bodyPr>
          <a:lstStyle/>
          <a:p>
            <a:r>
              <a:rPr lang="en-US" altLang="ko-KR" b="1" dirty="0"/>
              <a:t>1980</a:t>
            </a:r>
            <a:r>
              <a:rPr lang="ko-KR" altLang="en-US" b="1" dirty="0"/>
              <a:t>년대 중반에서 </a:t>
            </a:r>
            <a:r>
              <a:rPr lang="en-US" altLang="ko-KR" b="1" dirty="0"/>
              <a:t>1990</a:t>
            </a:r>
            <a:r>
              <a:rPr lang="ko-KR" altLang="en-US" b="1" dirty="0"/>
              <a:t>년대 </a:t>
            </a:r>
            <a:endParaRPr lang="ko-KR" altLang="en-US" dirty="0"/>
          </a:p>
          <a:p>
            <a:pPr lvl="1"/>
            <a:r>
              <a:rPr lang="ko-KR" altLang="en-US" b="1" dirty="0"/>
              <a:t>신경망 모델 발전 </a:t>
            </a:r>
            <a:endParaRPr lang="en-US" altLang="ko-KR" b="1" dirty="0"/>
          </a:p>
          <a:p>
            <a:pPr lvl="2"/>
            <a:r>
              <a:rPr lang="ko-KR" altLang="en-US" b="1" dirty="0"/>
              <a:t>다층 </a:t>
            </a:r>
            <a:r>
              <a:rPr lang="ko-KR" altLang="en-US" b="1" dirty="0" err="1"/>
              <a:t>퍼셉트론</a:t>
            </a:r>
            <a:r>
              <a:rPr lang="en-US" altLang="ko-KR" dirty="0"/>
              <a:t>(multi-layer Perceptron, MLP) : </a:t>
            </a:r>
            <a:r>
              <a:rPr lang="ko-KR" altLang="en-US" b="1" dirty="0"/>
              <a:t>신경망의 르네상스</a:t>
            </a:r>
            <a:endParaRPr lang="en-US" altLang="ko-KR" b="1" dirty="0"/>
          </a:p>
          <a:p>
            <a:pPr lvl="2"/>
            <a:r>
              <a:rPr lang="ko-KR" altLang="en-US" dirty="0"/>
              <a:t>오차 </a:t>
            </a:r>
            <a:r>
              <a:rPr lang="ko-KR" altLang="en-US" dirty="0" err="1"/>
              <a:t>역전파</a:t>
            </a:r>
            <a:r>
              <a:rPr lang="en-US" altLang="ko-KR" dirty="0"/>
              <a:t>(error backpropagation) </a:t>
            </a:r>
            <a:r>
              <a:rPr lang="ko-KR" altLang="en-US" dirty="0"/>
              <a:t>알고리즘</a:t>
            </a:r>
          </a:p>
          <a:p>
            <a:pPr lvl="1"/>
            <a:endParaRPr lang="en-US" altLang="ko-KR" dirty="0"/>
          </a:p>
          <a:p>
            <a:pPr lvl="1"/>
            <a:endParaRPr lang="en-US" altLang="ko-KR" dirty="0"/>
          </a:p>
          <a:p>
            <a:pPr lvl="1"/>
            <a:endParaRPr lang="en-US" altLang="ko-KR" dirty="0"/>
          </a:p>
          <a:p>
            <a:pPr lvl="1"/>
            <a:endParaRPr lang="en-US" altLang="ko-KR" dirty="0"/>
          </a:p>
          <a:p>
            <a:pPr lvl="1"/>
            <a:r>
              <a:rPr lang="ko-KR" altLang="en-US" b="1" dirty="0"/>
              <a:t>퍼지이론</a:t>
            </a:r>
            <a:r>
              <a:rPr lang="en-US" altLang="ko-KR" dirty="0"/>
              <a:t>(fuzzy theory)</a:t>
            </a:r>
          </a:p>
          <a:p>
            <a:pPr lvl="2"/>
            <a:r>
              <a:rPr lang="ko-KR" altLang="en-US" dirty="0"/>
              <a:t>언어적인 애매한 정보를 정량화 하여 표현 </a:t>
            </a:r>
            <a:endParaRPr lang="en-US" altLang="ko-KR" dirty="0"/>
          </a:p>
          <a:p>
            <a:pPr lvl="1"/>
            <a:r>
              <a:rPr lang="ko-KR" altLang="en-US" b="1" dirty="0"/>
              <a:t>진화연산</a:t>
            </a:r>
            <a:r>
              <a:rPr lang="ko-KR" altLang="en-US" dirty="0"/>
              <a:t> </a:t>
            </a:r>
            <a:endParaRPr lang="en-US" altLang="ko-KR" dirty="0"/>
          </a:p>
          <a:p>
            <a:pPr lvl="2"/>
            <a:r>
              <a:rPr lang="ko-KR" altLang="en-US" dirty="0"/>
              <a:t>진화 개념을 문제 해결에 도입 </a:t>
            </a:r>
            <a:endParaRPr lang="en-US" altLang="ko-KR" dirty="0"/>
          </a:p>
          <a:p>
            <a:pPr lvl="2"/>
            <a:r>
              <a:rPr lang="ko-KR" altLang="en-US" dirty="0"/>
              <a:t>유전자 알고리즘</a:t>
            </a:r>
            <a:r>
              <a:rPr lang="en-US" altLang="ko-KR" dirty="0"/>
              <a:t>, </a:t>
            </a:r>
            <a:r>
              <a:rPr lang="ko-KR" altLang="en-US" dirty="0"/>
              <a:t>진화 </a:t>
            </a:r>
            <a:r>
              <a:rPr lang="ko-KR" altLang="en-US"/>
              <a:t>프로그래밍 등</a:t>
            </a:r>
            <a:endParaRPr lang="ko-KR" altLang="en-US" dirty="0"/>
          </a:p>
          <a:p>
            <a:pPr lvl="1"/>
            <a:r>
              <a:rPr lang="ko-KR" altLang="en-US" b="1" dirty="0"/>
              <a:t>확률적 그래프 모델</a:t>
            </a:r>
            <a:endParaRPr lang="en-US" altLang="ko-KR" b="1" dirty="0"/>
          </a:p>
          <a:p>
            <a:pPr lvl="2"/>
            <a:r>
              <a:rPr lang="ko-KR" altLang="en-US" dirty="0"/>
              <a:t>그래프 이론과 확률론을 결합</a:t>
            </a:r>
            <a:endParaRPr lang="en-US" altLang="ko-KR" dirty="0"/>
          </a:p>
          <a:p>
            <a:pPr lvl="2"/>
            <a:r>
              <a:rPr lang="ko-KR" altLang="en-US" dirty="0"/>
              <a:t>컴퓨터 비전</a:t>
            </a:r>
            <a:r>
              <a:rPr lang="en-US" altLang="ko-KR" dirty="0"/>
              <a:t>, </a:t>
            </a:r>
            <a:r>
              <a:rPr lang="ko-KR" altLang="en-US"/>
              <a:t>로보틱스</a:t>
            </a:r>
            <a:r>
              <a:rPr lang="en-US" altLang="ko-KR" dirty="0"/>
              <a:t>, </a:t>
            </a:r>
            <a:r>
              <a:rPr lang="ko-KR" altLang="en-US"/>
              <a:t>자연어 처리</a:t>
            </a:r>
            <a:r>
              <a:rPr lang="en-US" altLang="ko-KR" dirty="0"/>
              <a:t>, </a:t>
            </a:r>
            <a:r>
              <a:rPr lang="ko-KR" altLang="en-US"/>
              <a:t>진단 등에 적용 </a:t>
            </a:r>
            <a:r>
              <a:rPr lang="en-US" altLang="ko-KR" dirty="0"/>
              <a:t> </a:t>
            </a:r>
            <a:endParaRPr lang="ko-KR" altLang="en-US"/>
          </a:p>
          <a:p>
            <a:pPr lvl="1"/>
            <a:r>
              <a:rPr lang="ko-KR" altLang="en-US" b="1" dirty="0" err="1"/>
              <a:t>서포트</a:t>
            </a:r>
            <a:r>
              <a:rPr lang="ko-KR" altLang="en-US" b="1" dirty="0"/>
              <a:t> 벡터 머신</a:t>
            </a:r>
            <a:r>
              <a:rPr lang="en-US" altLang="ko-KR" dirty="0"/>
              <a:t>(Support Vector Machine, SVM)</a:t>
            </a:r>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121" name="_x108236504" descr="EMB00000ad41cc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2492896"/>
            <a:ext cx="2160240" cy="119368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stretch>
            <a:fillRect/>
          </a:stretch>
        </p:blipFill>
        <p:spPr>
          <a:xfrm>
            <a:off x="2915816" y="2492934"/>
            <a:ext cx="2304256" cy="1171655"/>
          </a:xfrm>
          <a:prstGeom prst="rect">
            <a:avLst/>
          </a:prstGeom>
        </p:spPr>
      </p:pic>
      <p:sp>
        <p:nvSpPr>
          <p:cNvPr id="6" name="오른쪽 화살표 5"/>
          <p:cNvSpPr/>
          <p:nvPr/>
        </p:nvSpPr>
        <p:spPr>
          <a:xfrm>
            <a:off x="5652120" y="2924944"/>
            <a:ext cx="504056" cy="28803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472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역사 </a:t>
            </a:r>
          </a:p>
        </p:txBody>
      </p:sp>
      <p:sp>
        <p:nvSpPr>
          <p:cNvPr id="3" name="내용 개체 틀 2"/>
          <p:cNvSpPr>
            <a:spLocks noGrp="1"/>
          </p:cNvSpPr>
          <p:nvPr>
            <p:ph idx="1"/>
          </p:nvPr>
        </p:nvSpPr>
        <p:spPr/>
        <p:txBody>
          <a:bodyPr>
            <a:normAutofit lnSpcReduction="10000"/>
          </a:bodyPr>
          <a:lstStyle/>
          <a:p>
            <a:r>
              <a:rPr lang="en-US" altLang="ko-KR" b="1" dirty="0"/>
              <a:t>2000</a:t>
            </a:r>
            <a:r>
              <a:rPr lang="ko-KR" altLang="en-US" b="1" dirty="0"/>
              <a:t>년대 이후</a:t>
            </a:r>
            <a:endParaRPr lang="ko-KR" altLang="en-US" dirty="0"/>
          </a:p>
          <a:p>
            <a:pPr lvl="1"/>
            <a:r>
              <a:rPr lang="ko-KR" altLang="en-US" b="1" dirty="0"/>
              <a:t>에이전트</a:t>
            </a:r>
            <a:r>
              <a:rPr lang="en-US" altLang="ko-KR" dirty="0"/>
              <a:t>(agent) </a:t>
            </a:r>
            <a:r>
              <a:rPr lang="ko-KR" altLang="en-US"/>
              <a:t> </a:t>
            </a:r>
            <a:endParaRPr lang="en-US" altLang="ko-KR" dirty="0"/>
          </a:p>
          <a:p>
            <a:pPr lvl="2"/>
            <a:r>
              <a:rPr lang="ko-KR" altLang="en-US" dirty="0" err="1"/>
              <a:t>위임받은</a:t>
            </a:r>
            <a:r>
              <a:rPr lang="ko-KR" altLang="en-US" dirty="0"/>
              <a:t> 일을 자율적으로 처리 </a:t>
            </a:r>
          </a:p>
          <a:p>
            <a:pPr lvl="1"/>
            <a:r>
              <a:rPr lang="ko-KR" altLang="en-US" b="1" dirty="0" err="1"/>
              <a:t>시맨틱</a:t>
            </a:r>
            <a:r>
              <a:rPr lang="ko-KR" altLang="en-US" b="1" dirty="0"/>
              <a:t> 웹</a:t>
            </a:r>
            <a:r>
              <a:rPr lang="en-US" altLang="ko-KR" dirty="0"/>
              <a:t>(semantic web)</a:t>
            </a:r>
          </a:p>
          <a:p>
            <a:pPr lvl="2"/>
            <a:r>
              <a:rPr lang="ko-KR" altLang="en-US" dirty="0"/>
              <a:t>컴퓨터가 웹 상의 자원을 이해하여 처리 </a:t>
            </a:r>
            <a:endParaRPr lang="en-US" altLang="ko-KR" dirty="0"/>
          </a:p>
          <a:p>
            <a:pPr lvl="1"/>
            <a:r>
              <a:rPr lang="ko-KR" altLang="en-US" b="1" dirty="0"/>
              <a:t>기계학습</a:t>
            </a:r>
            <a:r>
              <a:rPr lang="en-US" altLang="ko-KR" dirty="0"/>
              <a:t>(machine learning)</a:t>
            </a:r>
            <a:r>
              <a:rPr lang="ko-KR" altLang="en-US" dirty="0"/>
              <a:t> </a:t>
            </a:r>
            <a:endParaRPr lang="en-US" altLang="ko-KR" dirty="0"/>
          </a:p>
          <a:p>
            <a:pPr lvl="1"/>
            <a:r>
              <a:rPr lang="ko-KR" altLang="en-US" b="1" dirty="0"/>
              <a:t>데이터 </a:t>
            </a:r>
            <a:r>
              <a:rPr lang="ko-KR" altLang="en-US" b="1" dirty="0" err="1"/>
              <a:t>마이닝</a:t>
            </a:r>
            <a:r>
              <a:rPr lang="en-US" altLang="ko-KR" dirty="0"/>
              <a:t>(data mining)</a:t>
            </a:r>
            <a:r>
              <a:rPr lang="ko-KR" altLang="en-US" b="1" dirty="0"/>
              <a:t> </a:t>
            </a:r>
            <a:endParaRPr lang="en-US" altLang="ko-KR" b="1" dirty="0"/>
          </a:p>
          <a:p>
            <a:pPr lvl="1"/>
            <a:r>
              <a:rPr lang="ko-KR" altLang="en-US" b="1" dirty="0" err="1"/>
              <a:t>딥러닝</a:t>
            </a:r>
            <a:r>
              <a:rPr lang="en-US" altLang="ko-KR" dirty="0"/>
              <a:t>(deep learning)  </a:t>
            </a:r>
          </a:p>
          <a:p>
            <a:pPr lvl="1"/>
            <a:endParaRPr lang="en-US" altLang="ko-KR" b="1" dirty="0"/>
          </a:p>
          <a:p>
            <a:pPr lvl="1"/>
            <a:r>
              <a:rPr lang="ko-KR" altLang="en-US" b="1" dirty="0"/>
              <a:t>상업적 성공 사례 다수 출현 </a:t>
            </a:r>
            <a:endParaRPr lang="en-US" altLang="ko-KR" b="1" dirty="0"/>
          </a:p>
          <a:p>
            <a:pPr lvl="2"/>
            <a:r>
              <a:rPr lang="ko-KR" altLang="en-US" dirty="0"/>
              <a:t>애플 </a:t>
            </a:r>
            <a:r>
              <a:rPr lang="en-US" altLang="ko-KR" dirty="0"/>
              <a:t>Siri, </a:t>
            </a:r>
            <a:r>
              <a:rPr lang="ko-KR" altLang="en-US" dirty="0" err="1"/>
              <a:t>구글</a:t>
            </a:r>
            <a:r>
              <a:rPr lang="ko-KR" altLang="en-US" dirty="0"/>
              <a:t> </a:t>
            </a:r>
            <a:r>
              <a:rPr lang="en-US" altLang="ko-KR" dirty="0"/>
              <a:t>Now, MS Cortana </a:t>
            </a:r>
          </a:p>
          <a:p>
            <a:pPr lvl="2"/>
            <a:r>
              <a:rPr lang="en-US" altLang="ko-KR" dirty="0"/>
              <a:t>IBM</a:t>
            </a:r>
            <a:r>
              <a:rPr lang="ko-KR" altLang="en-US" dirty="0"/>
              <a:t>의 </a:t>
            </a:r>
            <a:r>
              <a:rPr lang="en-US" altLang="ko-KR" dirty="0"/>
              <a:t>Watson</a:t>
            </a:r>
          </a:p>
          <a:p>
            <a:pPr lvl="2"/>
            <a:r>
              <a:rPr lang="ko-KR" altLang="en-US" dirty="0"/>
              <a:t>로봇 </a:t>
            </a:r>
            <a:r>
              <a:rPr lang="en-US" altLang="ko-KR" dirty="0"/>
              <a:t>: Boston Dynamics </a:t>
            </a:r>
            <a:r>
              <a:rPr lang="ko-KR" altLang="en-US" dirty="0"/>
              <a:t>군사용 로봇 </a:t>
            </a:r>
            <a:r>
              <a:rPr lang="en-US" altLang="ko-KR" dirty="0" err="1"/>
              <a:t>BigDog</a:t>
            </a:r>
            <a:r>
              <a:rPr lang="en-US" altLang="ko-KR" dirty="0"/>
              <a:t>, </a:t>
            </a:r>
            <a:r>
              <a:rPr lang="ko-KR" altLang="en-US" dirty="0"/>
              <a:t>재난구조 로봇 </a:t>
            </a:r>
            <a:r>
              <a:rPr lang="en-US" altLang="ko-KR" dirty="0"/>
              <a:t>Atlas</a:t>
            </a:r>
            <a:r>
              <a:rPr lang="ko-KR" altLang="en-US" dirty="0"/>
              <a:t> </a:t>
            </a:r>
            <a:endParaRPr lang="en-US" altLang="ko-KR" dirty="0"/>
          </a:p>
          <a:p>
            <a:pPr lvl="2"/>
            <a:r>
              <a:rPr lang="ko-KR" altLang="en-US" dirty="0"/>
              <a:t>자율주행 자동차</a:t>
            </a:r>
            <a:endParaRPr lang="en-US" altLang="ko-KR" dirty="0"/>
          </a:p>
          <a:p>
            <a:pPr lvl="2"/>
            <a:r>
              <a:rPr lang="ko-KR" altLang="en-US" dirty="0" err="1"/>
              <a:t>클라우드</a:t>
            </a:r>
            <a:r>
              <a:rPr lang="ko-KR" altLang="en-US" dirty="0"/>
              <a:t> </a:t>
            </a:r>
            <a:r>
              <a:rPr lang="ko-KR" altLang="en-US" dirty="0" err="1"/>
              <a:t>앱</a:t>
            </a:r>
            <a:r>
              <a:rPr lang="ko-KR" altLang="en-US" dirty="0"/>
              <a:t> 서비스 </a:t>
            </a:r>
            <a:endParaRPr lang="en-US" altLang="ko-KR" dirty="0"/>
          </a:p>
          <a:p>
            <a:pPr marL="914400" lvl="2" indent="0">
              <a:buNone/>
            </a:pPr>
            <a:r>
              <a:rPr lang="ko-KR" altLang="en-US" dirty="0"/>
              <a:t> </a:t>
            </a:r>
          </a:p>
          <a:p>
            <a:pPr lvl="2"/>
            <a:endParaRPr lang="ko-KR" altLang="en-US" dirty="0"/>
          </a:p>
          <a:p>
            <a:pPr lvl="1"/>
            <a:endParaRPr lang="ko-KR" altLang="en-US" dirty="0"/>
          </a:p>
        </p:txBody>
      </p:sp>
    </p:spTree>
    <p:extLst>
      <p:ext uri="{BB962C8B-B14F-4D97-AF65-F5344CB8AC3E}">
        <p14:creationId xmlns:p14="http://schemas.microsoft.com/office/powerpoint/2010/main" val="333690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역사 </a:t>
            </a:r>
          </a:p>
        </p:txBody>
      </p:sp>
      <p:sp>
        <p:nvSpPr>
          <p:cNvPr id="3" name="내용 개체 틀 2"/>
          <p:cNvSpPr>
            <a:spLocks noGrp="1"/>
          </p:cNvSpPr>
          <p:nvPr>
            <p:ph idx="1"/>
          </p:nvPr>
        </p:nvSpPr>
        <p:spPr/>
        <p:txBody>
          <a:bodyPr/>
          <a:lstStyle/>
          <a:p>
            <a:pPr lvl="1"/>
            <a:r>
              <a:rPr lang="ko-KR" altLang="en-US" b="1" dirty="0" err="1"/>
              <a:t>튜링</a:t>
            </a:r>
            <a:r>
              <a:rPr lang="ko-KR" altLang="en-US" b="1" dirty="0"/>
              <a:t> 테스트 최초 통과 프로그램 </a:t>
            </a:r>
            <a:endParaRPr lang="en-US" altLang="ko-KR" b="1" dirty="0"/>
          </a:p>
          <a:p>
            <a:pPr lvl="2"/>
            <a:r>
              <a:rPr lang="en-US" altLang="ko-KR" b="1" dirty="0"/>
              <a:t>Eugene </a:t>
            </a:r>
            <a:r>
              <a:rPr lang="en-US" altLang="ko-KR" b="1" dirty="0" err="1"/>
              <a:t>Goostman</a:t>
            </a:r>
            <a:endParaRPr lang="en-US" altLang="ko-KR" b="1" dirty="0"/>
          </a:p>
          <a:p>
            <a:pPr lvl="3"/>
            <a:r>
              <a:rPr lang="en-US" altLang="ko-KR" dirty="0"/>
              <a:t>13</a:t>
            </a:r>
            <a:r>
              <a:rPr lang="ko-KR" altLang="en-US" dirty="0"/>
              <a:t>세인 우크라이나 소년 캐릭터의 </a:t>
            </a:r>
            <a:r>
              <a:rPr lang="ko-KR" altLang="en-US" dirty="0" err="1"/>
              <a:t>챗봇</a:t>
            </a:r>
            <a:r>
              <a:rPr lang="en-US" altLang="ko-KR" dirty="0"/>
              <a:t>(</a:t>
            </a:r>
            <a:r>
              <a:rPr lang="en-US" altLang="ko-KR" dirty="0" err="1"/>
              <a:t>chatbot</a:t>
            </a:r>
            <a:r>
              <a:rPr lang="en-US" altLang="ko-KR" dirty="0"/>
              <a:t>) </a:t>
            </a:r>
          </a:p>
          <a:p>
            <a:pPr lvl="3"/>
            <a:r>
              <a:rPr lang="ko-KR" altLang="en-US" dirty="0" err="1"/>
              <a:t>튜링</a:t>
            </a:r>
            <a:r>
              <a:rPr lang="ko-KR" altLang="en-US" dirty="0"/>
              <a:t> 사망 </a:t>
            </a:r>
            <a:r>
              <a:rPr lang="en-US" altLang="ko-KR" dirty="0"/>
              <a:t>60</a:t>
            </a:r>
            <a:r>
              <a:rPr lang="ko-KR" altLang="en-US" dirty="0"/>
              <a:t>주년을 기념하여 진행한 이벤트에서 </a:t>
            </a:r>
            <a:r>
              <a:rPr lang="ko-KR" altLang="en-US" dirty="0" err="1"/>
              <a:t>튜링</a:t>
            </a:r>
            <a:r>
              <a:rPr lang="ko-KR" altLang="en-US" dirty="0"/>
              <a:t> 테스트 통과 </a:t>
            </a:r>
            <a:r>
              <a:rPr lang="en-US" altLang="ko-KR" dirty="0"/>
              <a:t>(2014.6)</a:t>
            </a:r>
          </a:p>
          <a:p>
            <a:pPr lvl="4"/>
            <a:r>
              <a:rPr lang="en-US" altLang="ko-KR" dirty="0"/>
              <a:t>30</a:t>
            </a:r>
            <a:r>
              <a:rPr lang="ko-KR" altLang="en-US" dirty="0"/>
              <a:t>명의 검사자가 </a:t>
            </a:r>
            <a:r>
              <a:rPr lang="en-US" altLang="ko-KR" dirty="0"/>
              <a:t>5</a:t>
            </a:r>
            <a:r>
              <a:rPr lang="ko-KR" altLang="en-US" dirty="0"/>
              <a:t>분씩 대화</a:t>
            </a:r>
            <a:r>
              <a:rPr lang="en-US" altLang="ko-KR" dirty="0"/>
              <a:t>: 33%</a:t>
            </a:r>
            <a:r>
              <a:rPr lang="ko-KR" altLang="en-US" dirty="0"/>
              <a:t>가 사람으로 판정 </a:t>
            </a:r>
            <a:endParaRPr lang="en-US" altLang="ko-KR" dirty="0"/>
          </a:p>
          <a:p>
            <a:pPr lvl="4"/>
            <a:r>
              <a:rPr lang="ko-KR" altLang="en-US" dirty="0"/>
              <a:t>제한적 상황에 대한 통과</a:t>
            </a:r>
          </a:p>
          <a:p>
            <a:pPr lvl="3"/>
            <a:endParaRPr lang="ko-KR" altLang="en-US" dirty="0"/>
          </a:p>
          <a:p>
            <a:pPr lvl="3"/>
            <a:endParaRPr lang="en-US" altLang="ko-KR" dirty="0"/>
          </a:p>
          <a:p>
            <a:pPr lvl="2"/>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108236984" descr="EMB00000ad41c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933056"/>
            <a:ext cx="3219450" cy="18081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945" y="3861048"/>
            <a:ext cx="544584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517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역사 </a:t>
            </a:r>
          </a:p>
        </p:txBody>
      </p:sp>
      <p:sp>
        <p:nvSpPr>
          <p:cNvPr id="3" name="내용 개체 틀 2"/>
          <p:cNvSpPr>
            <a:spLocks noGrp="1"/>
          </p:cNvSpPr>
          <p:nvPr>
            <p:ph idx="1"/>
          </p:nvPr>
        </p:nvSpPr>
        <p:spPr/>
        <p:txBody>
          <a:bodyPr/>
          <a:lstStyle/>
          <a:p>
            <a:pPr lvl="1"/>
            <a:r>
              <a:rPr lang="ko-KR" altLang="en-US" b="1" dirty="0" err="1"/>
              <a:t>뢰브너</a:t>
            </a:r>
            <a:r>
              <a:rPr lang="ko-KR" altLang="en-US" b="1" dirty="0"/>
              <a:t> 상</a:t>
            </a:r>
            <a:r>
              <a:rPr lang="en-US" altLang="ko-KR" b="1" dirty="0"/>
              <a:t>(</a:t>
            </a:r>
            <a:r>
              <a:rPr lang="en-US" altLang="ko-KR" b="1" dirty="0" err="1"/>
              <a:t>Loebner</a:t>
            </a:r>
            <a:r>
              <a:rPr lang="en-US" altLang="ko-KR" b="1" dirty="0"/>
              <a:t> Prize) </a:t>
            </a:r>
          </a:p>
          <a:p>
            <a:pPr lvl="2"/>
            <a:r>
              <a:rPr lang="en-US" altLang="ko-KR" dirty="0"/>
              <a:t>1990</a:t>
            </a:r>
            <a:r>
              <a:rPr lang="ko-KR" altLang="en-US"/>
              <a:t>년</a:t>
            </a:r>
            <a:r>
              <a:rPr lang="en-US" altLang="ko-KR" dirty="0"/>
              <a:t> </a:t>
            </a:r>
            <a:r>
              <a:rPr lang="ko-KR" altLang="en-US"/>
              <a:t>이후</a:t>
            </a:r>
            <a:r>
              <a:rPr lang="en-US" altLang="ko-KR" dirty="0"/>
              <a:t> </a:t>
            </a:r>
            <a:r>
              <a:rPr lang="ko-KR" altLang="en-US"/>
              <a:t>매년 개최 </a:t>
            </a:r>
            <a:endParaRPr lang="en-US" altLang="ko-KR" dirty="0"/>
          </a:p>
          <a:p>
            <a:pPr lvl="2"/>
            <a:r>
              <a:rPr lang="ko-KR" altLang="en-US" dirty="0" err="1"/>
              <a:t>튜링</a:t>
            </a:r>
            <a:r>
              <a:rPr lang="ko-KR" altLang="en-US" dirty="0"/>
              <a:t> 테스트 대회 </a:t>
            </a:r>
            <a:r>
              <a:rPr lang="en-US" altLang="ko-KR" dirty="0"/>
              <a:t> </a:t>
            </a:r>
          </a:p>
          <a:p>
            <a:pPr lvl="3"/>
            <a:r>
              <a:rPr lang="ko-KR" altLang="en-US" dirty="0"/>
              <a:t>매년 우승팀 </a:t>
            </a:r>
            <a:r>
              <a:rPr lang="en-US" altLang="ko-KR" dirty="0"/>
              <a:t>: $3,000</a:t>
            </a:r>
          </a:p>
          <a:p>
            <a:pPr lvl="3"/>
            <a:r>
              <a:rPr lang="ko-KR" altLang="en-US" dirty="0"/>
              <a:t>글만으로 이루어지는 </a:t>
            </a:r>
            <a:r>
              <a:rPr lang="ko-KR" altLang="en-US" dirty="0" err="1"/>
              <a:t>튜링</a:t>
            </a:r>
            <a:r>
              <a:rPr lang="ko-KR" altLang="en-US" dirty="0"/>
              <a:t> 테스트 최초 통과 </a:t>
            </a:r>
            <a:r>
              <a:rPr lang="en-US" altLang="ko-KR" dirty="0"/>
              <a:t>: $25,000</a:t>
            </a:r>
          </a:p>
          <a:p>
            <a:pPr lvl="3"/>
            <a:r>
              <a:rPr lang="ko-KR" altLang="en-US" dirty="0"/>
              <a:t>시각적</a:t>
            </a:r>
            <a:r>
              <a:rPr lang="en-US" altLang="ko-KR" dirty="0"/>
              <a:t>, </a:t>
            </a:r>
            <a:r>
              <a:rPr lang="ko-KR" altLang="en-US"/>
              <a:t>청각적 정보</a:t>
            </a:r>
            <a:r>
              <a:rPr lang="en-US" altLang="ko-KR" dirty="0"/>
              <a:t>, </a:t>
            </a:r>
            <a:r>
              <a:rPr lang="ko-KR" altLang="en-US"/>
              <a:t>암호해독</a:t>
            </a:r>
            <a:r>
              <a:rPr lang="en-US" altLang="ko-KR" dirty="0"/>
              <a:t>, </a:t>
            </a:r>
            <a:r>
              <a:rPr lang="ko-KR" altLang="en-US"/>
              <a:t>글일 이해하는 튜링 테스트 최초 통과</a:t>
            </a:r>
            <a:r>
              <a:rPr lang="en-US" altLang="ko-KR" dirty="0"/>
              <a:t>: $100,000</a:t>
            </a:r>
            <a:endParaRPr lang="ko-KR" altLang="en-US" dirty="0"/>
          </a:p>
          <a:p>
            <a:pPr lvl="3"/>
            <a:endParaRPr lang="en-US" altLang="ko-KR" dirty="0"/>
          </a:p>
          <a:p>
            <a:pPr lvl="2"/>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6" name="Picture 2" descr="Loebner Prize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4005064"/>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stretch>
            <a:fillRect/>
          </a:stretch>
        </p:blipFill>
        <p:spPr>
          <a:xfrm>
            <a:off x="5076056" y="4005064"/>
            <a:ext cx="2154709" cy="2163093"/>
          </a:xfrm>
          <a:prstGeom prst="rect">
            <a:avLst/>
          </a:prstGeom>
        </p:spPr>
      </p:pic>
    </p:spTree>
    <p:extLst>
      <p:ext uri="{BB962C8B-B14F-4D97-AF65-F5344CB8AC3E}">
        <p14:creationId xmlns:p14="http://schemas.microsoft.com/office/powerpoint/2010/main" val="215488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 </a:t>
            </a:r>
          </a:p>
        </p:txBody>
      </p:sp>
      <p:sp>
        <p:nvSpPr>
          <p:cNvPr id="3" name="내용 개체 틀 2"/>
          <p:cNvSpPr>
            <a:spLocks noGrp="1"/>
          </p:cNvSpPr>
          <p:nvPr>
            <p:ph idx="1"/>
          </p:nvPr>
        </p:nvSpPr>
        <p:spPr>
          <a:xfrm>
            <a:off x="1331640" y="1196752"/>
            <a:ext cx="7355160" cy="5328592"/>
          </a:xfrm>
        </p:spPr>
        <p:txBody>
          <a:bodyPr/>
          <a:lstStyle/>
          <a:p>
            <a:pPr marL="0" indent="0">
              <a:lnSpc>
                <a:spcPct val="200000"/>
              </a:lnSpc>
              <a:buNone/>
            </a:pPr>
            <a:r>
              <a:rPr lang="en-US" altLang="ko-KR" b="1" dirty="0"/>
              <a:t>1. </a:t>
            </a:r>
            <a:r>
              <a:rPr lang="ko-KR" altLang="en-US" b="1"/>
              <a:t>인공지능이란</a:t>
            </a:r>
            <a:endParaRPr lang="en-US" altLang="ko-KR" b="1" dirty="0"/>
          </a:p>
          <a:p>
            <a:pPr marL="0" indent="0">
              <a:lnSpc>
                <a:spcPct val="200000"/>
              </a:lnSpc>
              <a:buNone/>
            </a:pPr>
            <a:r>
              <a:rPr lang="en-US" altLang="ko-KR" b="1" dirty="0"/>
              <a:t>2. </a:t>
            </a:r>
            <a:r>
              <a:rPr lang="ko-KR" altLang="en-US" b="1"/>
              <a:t>인공지능의 </a:t>
            </a:r>
            <a:r>
              <a:rPr lang="ko-KR" altLang="en-US" b="1" dirty="0"/>
              <a:t>역사 </a:t>
            </a:r>
            <a:endParaRPr lang="en-US" altLang="ko-KR" b="1" dirty="0"/>
          </a:p>
          <a:p>
            <a:pPr marL="0" indent="0">
              <a:lnSpc>
                <a:spcPct val="200000"/>
              </a:lnSpc>
              <a:buNone/>
            </a:pPr>
            <a:r>
              <a:rPr lang="en-US" altLang="ko-KR" b="1" dirty="0"/>
              <a:t>3. </a:t>
            </a:r>
            <a:r>
              <a:rPr lang="ko-KR" altLang="en-US" b="1"/>
              <a:t>요소 연구 </a:t>
            </a:r>
            <a:r>
              <a:rPr lang="ko-KR" altLang="en-US" b="1" dirty="0"/>
              <a:t>분야 </a:t>
            </a:r>
            <a:endParaRPr lang="en-US" altLang="ko-KR" b="1" dirty="0"/>
          </a:p>
          <a:p>
            <a:pPr marL="457200" lvl="1" indent="0">
              <a:lnSpc>
                <a:spcPct val="150000"/>
              </a:lnSpc>
              <a:spcBef>
                <a:spcPts val="0"/>
              </a:spcBef>
              <a:buNone/>
            </a:pPr>
            <a:r>
              <a:rPr lang="en-US" altLang="ko-KR" b="1" dirty="0"/>
              <a:t>3.1 </a:t>
            </a:r>
            <a:r>
              <a:rPr lang="ko-KR" altLang="en-US" b="1"/>
              <a:t>요소 기술 분야 </a:t>
            </a:r>
            <a:endParaRPr lang="en-US" altLang="ko-KR" b="1" dirty="0"/>
          </a:p>
          <a:p>
            <a:pPr marL="457200" lvl="1" indent="0">
              <a:lnSpc>
                <a:spcPct val="150000"/>
              </a:lnSpc>
              <a:spcBef>
                <a:spcPts val="0"/>
              </a:spcBef>
              <a:buNone/>
            </a:pPr>
            <a:r>
              <a:rPr lang="en-US" altLang="ko-KR" b="1" dirty="0"/>
              <a:t>3.2 </a:t>
            </a:r>
            <a:r>
              <a:rPr lang="ko-KR" altLang="en-US" b="1"/>
              <a:t>주요 </a:t>
            </a:r>
            <a:r>
              <a:rPr lang="ko-KR" altLang="en-US" b="1" dirty="0"/>
              <a:t>응용 분야 </a:t>
            </a:r>
            <a:endParaRPr lang="en-US" altLang="ko-KR" b="1" dirty="0"/>
          </a:p>
          <a:p>
            <a:pPr marL="0" indent="0">
              <a:lnSpc>
                <a:spcPct val="200000"/>
              </a:lnSpc>
              <a:buNone/>
            </a:pPr>
            <a:r>
              <a:rPr lang="en-US" altLang="ko-KR" b="1" dirty="0"/>
              <a:t>4. </a:t>
            </a:r>
            <a:r>
              <a:rPr lang="ko-KR" altLang="en-US" b="1"/>
              <a:t>최근 </a:t>
            </a:r>
            <a:r>
              <a:rPr lang="ko-KR" altLang="en-US" b="1" dirty="0"/>
              <a:t>동향</a:t>
            </a:r>
            <a:endParaRPr lang="en-US" altLang="ko-KR" b="1" dirty="0"/>
          </a:p>
          <a:p>
            <a:pPr marL="0" indent="0">
              <a:lnSpc>
                <a:spcPct val="200000"/>
              </a:lnSpc>
              <a:buNone/>
            </a:pPr>
            <a:r>
              <a:rPr lang="en-US" altLang="ko-KR" b="1" dirty="0"/>
              <a:t>5. </a:t>
            </a:r>
            <a:r>
              <a:rPr lang="ko-KR" altLang="en-US" b="1"/>
              <a:t>인공지능의 영향</a:t>
            </a:r>
            <a:endParaRPr lang="en-US" altLang="ko-KR" b="1" dirty="0"/>
          </a:p>
        </p:txBody>
      </p:sp>
    </p:spTree>
    <p:extLst>
      <p:ext uri="{BB962C8B-B14F-4D97-AF65-F5344CB8AC3E}">
        <p14:creationId xmlns:p14="http://schemas.microsoft.com/office/powerpoint/2010/main" val="151447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역사 </a:t>
            </a:r>
            <a:endParaRPr lang="en-US" dirty="0"/>
          </a:p>
        </p:txBody>
      </p:sp>
      <p:sp>
        <p:nvSpPr>
          <p:cNvPr id="3" name="내용 개체 틀 2"/>
          <p:cNvSpPr>
            <a:spLocks noGrp="1"/>
          </p:cNvSpPr>
          <p:nvPr>
            <p:ph idx="1"/>
          </p:nvPr>
        </p:nvSpPr>
        <p:spPr/>
        <p:txBody>
          <a:bodyPr/>
          <a:lstStyle/>
          <a:p>
            <a:r>
              <a:rPr lang="ko-KR" altLang="en-US" b="1" dirty="0"/>
              <a:t>채팅 </a:t>
            </a:r>
            <a:r>
              <a:rPr lang="ko-KR" altLang="en-US" b="1" dirty="0" err="1"/>
              <a:t>봇</a:t>
            </a:r>
            <a:r>
              <a:rPr lang="ko-KR" altLang="en-US" b="1" dirty="0"/>
              <a:t> </a:t>
            </a:r>
            <a:r>
              <a:rPr lang="ko-KR" altLang="en-US" b="1" dirty="0" err="1"/>
              <a:t>테이</a:t>
            </a:r>
            <a:r>
              <a:rPr lang="en-US" altLang="ko-KR" b="1" dirty="0"/>
              <a:t>(</a:t>
            </a:r>
            <a:r>
              <a:rPr lang="en-US" altLang="ko-KR" b="1" dirty="0" err="1"/>
              <a:t>Tay</a:t>
            </a:r>
            <a:r>
              <a:rPr lang="en-US" altLang="ko-KR" b="1" dirty="0"/>
              <a:t>) </a:t>
            </a:r>
          </a:p>
          <a:p>
            <a:pPr lvl="1"/>
            <a:r>
              <a:rPr lang="ko-KR" altLang="en-US" dirty="0"/>
              <a:t>사용자의 성향을 학습하여 대화를 하는 개인 맞춤형 </a:t>
            </a:r>
            <a:r>
              <a:rPr lang="ko-KR" altLang="en-US" dirty="0" err="1"/>
              <a:t>챗봇</a:t>
            </a:r>
            <a:r>
              <a:rPr lang="en-US" altLang="ko-KR" dirty="0"/>
              <a:t>(</a:t>
            </a:r>
            <a:r>
              <a:rPr lang="en-US" altLang="ko-KR" dirty="0" err="1"/>
              <a:t>chatbot</a:t>
            </a:r>
            <a:r>
              <a:rPr lang="en-US" altLang="ko-KR" dirty="0"/>
              <a:t>)</a:t>
            </a:r>
          </a:p>
          <a:p>
            <a:pPr lvl="1"/>
            <a:r>
              <a:rPr lang="en-US" altLang="ko-KR" dirty="0"/>
              <a:t>10</a:t>
            </a:r>
            <a:r>
              <a:rPr lang="ko-KR" altLang="en-US" dirty="0"/>
              <a:t>대 소녀 채팅 </a:t>
            </a:r>
            <a:r>
              <a:rPr lang="ko-KR" altLang="en-US" dirty="0" err="1"/>
              <a:t>봇</a:t>
            </a:r>
            <a:r>
              <a:rPr lang="ko-KR" altLang="en-US" dirty="0"/>
              <a:t> </a:t>
            </a:r>
            <a:endParaRPr lang="en-US" altLang="ko-KR" dirty="0"/>
          </a:p>
          <a:p>
            <a:pPr lvl="2"/>
            <a:r>
              <a:rPr lang="ko-KR" altLang="en-US" dirty="0"/>
              <a:t>미국 </a:t>
            </a:r>
            <a:r>
              <a:rPr lang="en-US" altLang="ko-KR" dirty="0"/>
              <a:t>18~24</a:t>
            </a:r>
            <a:r>
              <a:rPr lang="ko-KR" altLang="en-US" dirty="0"/>
              <a:t>세 </a:t>
            </a:r>
            <a:r>
              <a:rPr lang="ko-KR" altLang="en-US" dirty="0" err="1"/>
              <a:t>소셜미디어</a:t>
            </a:r>
            <a:r>
              <a:rPr lang="ko-KR" altLang="en-US" dirty="0"/>
              <a:t> 사용자 대상 </a:t>
            </a:r>
            <a:endParaRPr lang="en-US" altLang="ko-KR" dirty="0"/>
          </a:p>
          <a:p>
            <a:pPr lvl="1"/>
            <a:r>
              <a:rPr lang="en-US" altLang="ko-KR" dirty="0"/>
              <a:t>Twitter</a:t>
            </a:r>
            <a:r>
              <a:rPr lang="ko-KR" altLang="en-US" dirty="0"/>
              <a:t>에서 </a:t>
            </a:r>
            <a:r>
              <a:rPr lang="en-US" altLang="ko-KR" dirty="0"/>
              <a:t>2016.3.23 16</a:t>
            </a:r>
            <a:r>
              <a:rPr lang="ko-KR" altLang="en-US" dirty="0"/>
              <a:t>시간 운영 후 중단</a:t>
            </a:r>
            <a:endParaRPr lang="en-US" altLang="ko-KR" dirty="0"/>
          </a:p>
          <a:p>
            <a:pPr lvl="1"/>
            <a:r>
              <a:rPr lang="ko-KR" altLang="en-US" dirty="0"/>
              <a:t>오도된 학습 사례 발생 </a:t>
            </a:r>
            <a:endParaRPr lang="en-US" altLang="ko-KR" dirty="0"/>
          </a:p>
          <a:p>
            <a:pPr lvl="2"/>
            <a:r>
              <a:rPr lang="ko-KR" altLang="en-US" dirty="0"/>
              <a:t>극단주의</a:t>
            </a:r>
            <a:r>
              <a:rPr lang="en-US" altLang="ko-KR" dirty="0"/>
              <a:t>, </a:t>
            </a:r>
            <a:r>
              <a:rPr lang="ko-KR" altLang="en-US" dirty="0"/>
              <a:t>성차별</a:t>
            </a:r>
            <a:r>
              <a:rPr lang="en-US" altLang="ko-KR" dirty="0"/>
              <a:t>, </a:t>
            </a:r>
            <a:r>
              <a:rPr lang="ko-KR" altLang="en-US" dirty="0"/>
              <a:t>인종혐오 등</a:t>
            </a:r>
            <a:r>
              <a:rPr lang="en-US" altLang="ko-KR" dirty="0"/>
              <a:t> </a:t>
            </a:r>
          </a:p>
          <a:p>
            <a:pPr marL="914400" lvl="2" indent="0">
              <a:buNone/>
            </a:pPr>
            <a:endParaRPr lang="en-US" altLang="ko-KR" dirty="0"/>
          </a:p>
          <a:p>
            <a:pPr lvl="1"/>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077072"/>
            <a:ext cx="4248472" cy="2111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784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a:t>
            </a:r>
            <a:r>
              <a:rPr lang="ko-KR" altLang="en-US" dirty="0"/>
              <a:t>연구 </a:t>
            </a:r>
            <a:r>
              <a:rPr lang="ko-KR" altLang="en-US"/>
              <a:t>지능의 연구 분야 </a:t>
            </a:r>
            <a:r>
              <a:rPr lang="en-US" altLang="ko-KR" dirty="0"/>
              <a:t>– </a:t>
            </a:r>
            <a:r>
              <a:rPr lang="ko-KR" altLang="en-US"/>
              <a:t>요소 기술</a:t>
            </a:r>
            <a:endParaRPr lang="ko-KR" altLang="en-US" dirty="0"/>
          </a:p>
        </p:txBody>
      </p:sp>
      <p:sp>
        <p:nvSpPr>
          <p:cNvPr id="3" name="내용 개체 틀 2"/>
          <p:cNvSpPr>
            <a:spLocks noGrp="1"/>
          </p:cNvSpPr>
          <p:nvPr>
            <p:ph idx="1"/>
          </p:nvPr>
        </p:nvSpPr>
        <p:spPr/>
        <p:txBody>
          <a:bodyPr/>
          <a:lstStyle/>
          <a:p>
            <a:r>
              <a:rPr lang="ko-KR" altLang="en-US" b="1" dirty="0"/>
              <a:t>탐색</a:t>
            </a:r>
            <a:r>
              <a:rPr lang="en-US" altLang="ko-KR" dirty="0"/>
              <a:t>(search)</a:t>
            </a:r>
          </a:p>
          <a:p>
            <a:pPr lvl="1"/>
            <a:r>
              <a:rPr lang="ko-KR" altLang="en-US" dirty="0"/>
              <a:t>문제의 </a:t>
            </a:r>
            <a:r>
              <a:rPr lang="ko-KR" altLang="en-US" b="1" dirty="0"/>
              <a:t>답</a:t>
            </a:r>
            <a:r>
              <a:rPr lang="ko-KR" altLang="en-US" dirty="0"/>
              <a:t>이 될 수 있는 것들의 </a:t>
            </a:r>
            <a:r>
              <a:rPr lang="ko-KR" altLang="en-US" b="1" dirty="0"/>
              <a:t>집합</a:t>
            </a:r>
            <a:r>
              <a:rPr lang="ko-KR" altLang="en-US" dirty="0"/>
              <a:t>을 </a:t>
            </a:r>
            <a:r>
              <a:rPr lang="ko-KR" altLang="en-US" b="1" dirty="0">
                <a:solidFill>
                  <a:srgbClr val="0000FF"/>
                </a:solidFill>
              </a:rPr>
              <a:t>공간</a:t>
            </a:r>
            <a:r>
              <a:rPr lang="en-US" altLang="ko-KR" dirty="0"/>
              <a:t>(space)</a:t>
            </a:r>
            <a:r>
              <a:rPr lang="ko-KR" altLang="en-US" dirty="0"/>
              <a:t>으로 간주하고</a:t>
            </a:r>
            <a:r>
              <a:rPr lang="en-US" altLang="ko-KR" dirty="0"/>
              <a:t>,</a:t>
            </a:r>
            <a:br>
              <a:rPr lang="en-US" altLang="ko-KR" dirty="0"/>
            </a:br>
            <a:r>
              <a:rPr lang="ko-KR" altLang="en-US" dirty="0"/>
              <a:t>문제에 대한 </a:t>
            </a:r>
            <a:r>
              <a:rPr lang="ko-KR" altLang="en-US" b="1" dirty="0"/>
              <a:t>최적의 해</a:t>
            </a:r>
            <a:r>
              <a:rPr lang="ko-KR" altLang="en-US" dirty="0"/>
              <a:t>를 찾기 위해 공간을 </a:t>
            </a:r>
            <a:r>
              <a:rPr lang="ko-KR" altLang="en-US" b="1" dirty="0"/>
              <a:t>체계적으로 찾아 보는 것</a:t>
            </a:r>
          </a:p>
          <a:p>
            <a:pPr lvl="1"/>
            <a:endParaRPr lang="en-US" altLang="ko-KR" dirty="0"/>
          </a:p>
          <a:p>
            <a:pPr lvl="1"/>
            <a:r>
              <a:rPr lang="ko-KR" altLang="en-US" b="1" dirty="0" err="1"/>
              <a:t>무정보</a:t>
            </a:r>
            <a:r>
              <a:rPr lang="ko-KR" altLang="en-US" b="1" dirty="0"/>
              <a:t> 탐색 </a:t>
            </a:r>
            <a:endParaRPr lang="en-US" altLang="ko-KR" b="1" dirty="0"/>
          </a:p>
          <a:p>
            <a:pPr lvl="2"/>
            <a:r>
              <a:rPr lang="ko-KR" altLang="en-US" dirty="0"/>
              <a:t>너비우선 탐색</a:t>
            </a:r>
            <a:r>
              <a:rPr lang="en-US" altLang="ko-KR" dirty="0"/>
              <a:t>(breadth-first search), </a:t>
            </a:r>
            <a:r>
              <a:rPr lang="ko-KR" altLang="en-US" dirty="0" err="1"/>
              <a:t>깊이우선</a:t>
            </a:r>
            <a:r>
              <a:rPr lang="ko-KR" altLang="en-US" dirty="0"/>
              <a:t> 탐색</a:t>
            </a:r>
            <a:r>
              <a:rPr lang="en-US" altLang="ko-KR" dirty="0"/>
              <a:t>(depth-first search)</a:t>
            </a:r>
          </a:p>
          <a:p>
            <a:pPr lvl="1"/>
            <a:r>
              <a:rPr lang="ko-KR" altLang="en-US" b="1" dirty="0" err="1"/>
              <a:t>휴리스틱</a:t>
            </a:r>
            <a:r>
              <a:rPr lang="ko-KR" altLang="en-US" b="1" dirty="0"/>
              <a:t> 탐색 </a:t>
            </a:r>
            <a:endParaRPr lang="en-US" altLang="ko-KR" b="1" dirty="0"/>
          </a:p>
          <a:p>
            <a:pPr lvl="2"/>
            <a:r>
              <a:rPr lang="ko-KR" altLang="en-US" dirty="0" err="1"/>
              <a:t>언덕오르기</a:t>
            </a:r>
            <a:r>
              <a:rPr lang="ko-KR" altLang="en-US" dirty="0"/>
              <a:t> 탐색</a:t>
            </a:r>
            <a:r>
              <a:rPr lang="en-US" altLang="ko-KR" dirty="0"/>
              <a:t>, </a:t>
            </a:r>
            <a:r>
              <a:rPr lang="ko-KR" altLang="en-US" dirty="0"/>
              <a:t>최선 우선탐색</a:t>
            </a:r>
            <a:r>
              <a:rPr lang="en-US" altLang="ko-KR" dirty="0"/>
              <a:t>, </a:t>
            </a:r>
            <a:r>
              <a:rPr lang="ko-KR" altLang="en-US" dirty="0" err="1"/>
              <a:t>빔탐색</a:t>
            </a:r>
            <a:r>
              <a:rPr lang="en-US" altLang="ko-KR" dirty="0"/>
              <a:t>,</a:t>
            </a:r>
            <a:r>
              <a:rPr lang="ko-KR" altLang="en-US" dirty="0"/>
              <a:t> </a:t>
            </a:r>
            <a:r>
              <a:rPr lang="en-US" altLang="ko-KR" dirty="0"/>
              <a:t>A</a:t>
            </a:r>
            <a:r>
              <a:rPr lang="ko-KR" altLang="en-US" baseline="30000" dirty="0"/>
              <a:t>*</a:t>
            </a:r>
            <a:r>
              <a:rPr lang="ko-KR" altLang="en-US" dirty="0"/>
              <a:t> 알고리즘</a:t>
            </a:r>
          </a:p>
          <a:p>
            <a:pPr lvl="1"/>
            <a:r>
              <a:rPr lang="ko-KR" altLang="en-US" b="1" dirty="0"/>
              <a:t>게임 트리 탐색 </a:t>
            </a:r>
            <a:endParaRPr lang="en-US" altLang="ko-KR" b="1" dirty="0"/>
          </a:p>
          <a:p>
            <a:pPr lvl="2"/>
            <a:r>
              <a:rPr lang="en-US" altLang="ko-KR" dirty="0"/>
              <a:t>mini-max </a:t>
            </a:r>
            <a:r>
              <a:rPr lang="ko-KR" altLang="en-US" dirty="0"/>
              <a:t>알고리즘</a:t>
            </a:r>
            <a:r>
              <a:rPr lang="en-US" altLang="ko-KR" dirty="0"/>
              <a:t>, </a:t>
            </a:r>
            <a:r>
              <a:rPr lang="ko-KR" altLang="en-US" dirty="0"/>
              <a:t> </a:t>
            </a:r>
            <a:r>
              <a:rPr lang="ko-KR" altLang="en-US" dirty="0">
                <a:sym typeface="Symbol"/>
              </a:rPr>
              <a:t></a:t>
            </a:r>
            <a:r>
              <a:rPr lang="en-US" altLang="ko-KR" dirty="0">
                <a:sym typeface="Symbol"/>
              </a:rPr>
              <a:t>-</a:t>
            </a:r>
            <a:r>
              <a:rPr lang="ko-KR" altLang="en-US" dirty="0">
                <a:sym typeface="Symbol"/>
              </a:rPr>
              <a:t> </a:t>
            </a:r>
            <a:r>
              <a:rPr lang="ko-KR" altLang="en-US" dirty="0"/>
              <a:t>가지치기</a:t>
            </a:r>
            <a:r>
              <a:rPr lang="en-US" altLang="ko-KR" dirty="0"/>
              <a:t>(pruning), </a:t>
            </a:r>
            <a:r>
              <a:rPr lang="ko-KR" altLang="en-US" dirty="0" err="1"/>
              <a:t>몬테카를로</a:t>
            </a:r>
            <a:r>
              <a:rPr lang="ko-KR" altLang="en-US" dirty="0"/>
              <a:t> 트리 탐색 </a:t>
            </a:r>
          </a:p>
          <a:p>
            <a:pPr lvl="1"/>
            <a:endParaRPr lang="ko-KR" altLang="en-US" dirty="0"/>
          </a:p>
        </p:txBody>
      </p:sp>
      <p:pic>
        <p:nvPicPr>
          <p:cNvPr id="6" name="그림 5"/>
          <p:cNvPicPr>
            <a:picLocks noChangeAspect="1"/>
          </p:cNvPicPr>
          <p:nvPr/>
        </p:nvPicPr>
        <p:blipFill>
          <a:blip r:embed="rId2"/>
          <a:stretch>
            <a:fillRect/>
          </a:stretch>
        </p:blipFill>
        <p:spPr>
          <a:xfrm>
            <a:off x="2267744" y="4884699"/>
            <a:ext cx="2230747" cy="1958900"/>
          </a:xfrm>
          <a:prstGeom prst="rect">
            <a:avLst/>
          </a:prstGeom>
        </p:spPr>
      </p:pic>
      <p:pic>
        <p:nvPicPr>
          <p:cNvPr id="7" name="그림 6"/>
          <p:cNvPicPr>
            <a:picLocks noChangeAspect="1"/>
          </p:cNvPicPr>
          <p:nvPr/>
        </p:nvPicPr>
        <p:blipFill>
          <a:blip r:embed="rId3"/>
          <a:stretch>
            <a:fillRect/>
          </a:stretch>
        </p:blipFill>
        <p:spPr>
          <a:xfrm>
            <a:off x="4860032" y="5013176"/>
            <a:ext cx="2667000" cy="1619250"/>
          </a:xfrm>
          <a:prstGeom prst="rect">
            <a:avLst/>
          </a:prstGeom>
        </p:spPr>
      </p:pic>
    </p:spTree>
    <p:extLst>
      <p:ext uri="{BB962C8B-B14F-4D97-AF65-F5344CB8AC3E}">
        <p14:creationId xmlns:p14="http://schemas.microsoft.com/office/powerpoint/2010/main" val="332439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연구 지능의 요소 기술 </a:t>
            </a:r>
          </a:p>
        </p:txBody>
      </p:sp>
      <p:sp>
        <p:nvSpPr>
          <p:cNvPr id="3" name="내용 개체 틀 2"/>
          <p:cNvSpPr>
            <a:spLocks noGrp="1"/>
          </p:cNvSpPr>
          <p:nvPr>
            <p:ph idx="1"/>
          </p:nvPr>
        </p:nvSpPr>
        <p:spPr/>
        <p:txBody>
          <a:bodyPr/>
          <a:lstStyle/>
          <a:p>
            <a:r>
              <a:rPr lang="ko-KR" altLang="en-US" b="1" dirty="0"/>
              <a:t>지식표현</a:t>
            </a:r>
            <a:r>
              <a:rPr lang="en-US" altLang="ko-KR" dirty="0"/>
              <a:t>(knowledge representation) </a:t>
            </a:r>
          </a:p>
          <a:p>
            <a:pPr lvl="1"/>
            <a:r>
              <a:rPr lang="ko-KR" altLang="en-US" b="1" dirty="0"/>
              <a:t>문제 해결</a:t>
            </a:r>
            <a:r>
              <a:rPr lang="ko-KR" altLang="en-US" dirty="0"/>
              <a:t>에 </a:t>
            </a:r>
            <a:r>
              <a:rPr lang="ko-KR" altLang="en-US" b="1" dirty="0"/>
              <a:t>이용</a:t>
            </a:r>
            <a:r>
              <a:rPr lang="ko-KR" altLang="en-US" dirty="0"/>
              <a:t>하거나 </a:t>
            </a:r>
            <a:r>
              <a:rPr lang="ko-KR" altLang="en-US" b="1" dirty="0"/>
              <a:t>심층적 추론</a:t>
            </a:r>
            <a:r>
              <a:rPr lang="ko-KR" altLang="en-US" dirty="0"/>
              <a:t>을 할 수 있도록 </a:t>
            </a:r>
            <a:r>
              <a:rPr lang="ko-KR" altLang="en-US" b="1" dirty="0"/>
              <a:t>지식</a:t>
            </a:r>
            <a:r>
              <a:rPr lang="ko-KR" altLang="en-US" dirty="0"/>
              <a:t>을 효과적으로 </a:t>
            </a:r>
            <a:r>
              <a:rPr lang="ko-KR" altLang="en-US" b="1" dirty="0"/>
              <a:t>표현</a:t>
            </a:r>
            <a:r>
              <a:rPr lang="ko-KR" altLang="en-US" dirty="0"/>
              <a:t>하는 방법</a:t>
            </a:r>
            <a:endParaRPr lang="en-US" altLang="ko-KR" dirty="0"/>
          </a:p>
          <a:p>
            <a:pPr lvl="1"/>
            <a:endParaRPr lang="ko-KR" altLang="en-US" dirty="0"/>
          </a:p>
          <a:p>
            <a:pPr lvl="1"/>
            <a:r>
              <a:rPr lang="en-US" altLang="ko-KR" b="1" dirty="0"/>
              <a:t>IF-THEN </a:t>
            </a:r>
            <a:r>
              <a:rPr lang="ko-KR" altLang="en-US" b="1" dirty="0"/>
              <a:t>규칙</a:t>
            </a:r>
            <a:r>
              <a:rPr lang="en-US" altLang="ko-KR" dirty="0"/>
              <a:t>(rule)</a:t>
            </a:r>
          </a:p>
          <a:p>
            <a:pPr lvl="1"/>
            <a:r>
              <a:rPr lang="ko-KR" altLang="en-US" b="1" dirty="0"/>
              <a:t>프레임</a:t>
            </a:r>
            <a:r>
              <a:rPr lang="en-US" altLang="ko-KR" dirty="0"/>
              <a:t>(frame)</a:t>
            </a:r>
          </a:p>
          <a:p>
            <a:pPr lvl="1"/>
            <a:r>
              <a:rPr lang="ko-KR" altLang="en-US" b="1" dirty="0" err="1"/>
              <a:t>의미망</a:t>
            </a:r>
            <a:r>
              <a:rPr lang="en-US" altLang="ko-KR" dirty="0"/>
              <a:t>(semantic net)</a:t>
            </a:r>
          </a:p>
          <a:p>
            <a:pPr lvl="1"/>
            <a:r>
              <a:rPr lang="ko-KR" altLang="en-US" b="1" dirty="0"/>
              <a:t>논리</a:t>
            </a:r>
            <a:r>
              <a:rPr lang="en-US" altLang="ko-KR" dirty="0"/>
              <a:t>(logic) : </a:t>
            </a:r>
            <a:r>
              <a:rPr lang="ko-KR" altLang="en-US" dirty="0"/>
              <a:t>명제논리</a:t>
            </a:r>
            <a:r>
              <a:rPr lang="en-US" altLang="ko-KR" dirty="0"/>
              <a:t>(propositional logic),</a:t>
            </a:r>
            <a:r>
              <a:rPr lang="ko-KR" altLang="en-US" dirty="0"/>
              <a:t> 술어논리</a:t>
            </a:r>
            <a:r>
              <a:rPr lang="en-US" altLang="ko-KR" dirty="0"/>
              <a:t>(predicate logic) </a:t>
            </a:r>
            <a:endParaRPr lang="ko-KR" altLang="en-US" dirty="0"/>
          </a:p>
          <a:p>
            <a:pPr lvl="1"/>
            <a:r>
              <a:rPr lang="ko-KR" altLang="en-US" b="1" dirty="0"/>
              <a:t>스크립트</a:t>
            </a:r>
            <a:endParaRPr lang="en-US" altLang="ko-KR" b="1" dirty="0"/>
          </a:p>
          <a:p>
            <a:pPr lvl="1"/>
            <a:r>
              <a:rPr lang="ko-KR" altLang="en-US" b="1" dirty="0"/>
              <a:t>불확실한 지식 표현 </a:t>
            </a:r>
            <a:r>
              <a:rPr lang="en-US" altLang="ko-KR" b="1" dirty="0"/>
              <a:t> </a:t>
            </a:r>
          </a:p>
          <a:p>
            <a:pPr lvl="1"/>
            <a:r>
              <a:rPr lang="ko-KR" altLang="en-US" b="1" dirty="0"/>
              <a:t>확률 그래프 모델 </a:t>
            </a:r>
            <a:endParaRPr lang="en-US" altLang="ko-KR" b="1" dirty="0"/>
          </a:p>
          <a:p>
            <a:pPr lvl="1"/>
            <a:r>
              <a:rPr lang="ko-KR" altLang="en-US" b="1"/>
              <a:t>온톨로지 기술 언어 </a:t>
            </a:r>
            <a:r>
              <a:rPr lang="en-US" altLang="ko-KR" b="1" dirty="0"/>
              <a:t>: </a:t>
            </a:r>
            <a:r>
              <a:rPr lang="en-US" altLang="ko-KR" dirty="0"/>
              <a:t>RDF, OWL </a:t>
            </a:r>
          </a:p>
          <a:p>
            <a:pPr lvl="1"/>
            <a:endParaRPr lang="en-US" altLang="ko-KR" b="1" dirty="0"/>
          </a:p>
        </p:txBody>
      </p:sp>
    </p:spTree>
    <p:extLst>
      <p:ext uri="{BB962C8B-B14F-4D97-AF65-F5344CB8AC3E}">
        <p14:creationId xmlns:p14="http://schemas.microsoft.com/office/powerpoint/2010/main" val="23123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연구 지능의 요소 기술 </a:t>
            </a:r>
          </a:p>
        </p:txBody>
      </p:sp>
      <p:sp>
        <p:nvSpPr>
          <p:cNvPr id="3" name="내용 개체 틀 2"/>
          <p:cNvSpPr>
            <a:spLocks noGrp="1"/>
          </p:cNvSpPr>
          <p:nvPr>
            <p:ph idx="1"/>
          </p:nvPr>
        </p:nvSpPr>
        <p:spPr/>
        <p:txBody>
          <a:bodyPr/>
          <a:lstStyle/>
          <a:p>
            <a:r>
              <a:rPr lang="ko-KR" altLang="en-US" b="1" dirty="0"/>
              <a:t>추론</a:t>
            </a:r>
            <a:r>
              <a:rPr lang="en-US" altLang="ko-KR" dirty="0"/>
              <a:t>(inference)</a:t>
            </a:r>
          </a:p>
          <a:p>
            <a:pPr lvl="1"/>
            <a:r>
              <a:rPr lang="ko-KR" altLang="en-US" b="1" dirty="0"/>
              <a:t>가정</a:t>
            </a:r>
            <a:r>
              <a:rPr lang="ko-KR" altLang="en-US" dirty="0"/>
              <a:t>이나 </a:t>
            </a:r>
            <a:r>
              <a:rPr lang="ko-KR" altLang="en-US" b="1" dirty="0"/>
              <a:t>전제</a:t>
            </a:r>
            <a:r>
              <a:rPr lang="ko-KR" altLang="en-US" dirty="0"/>
              <a:t>로부터 </a:t>
            </a:r>
            <a:r>
              <a:rPr lang="ko-KR" altLang="en-US" b="1" dirty="0"/>
              <a:t>결론</a:t>
            </a:r>
            <a:r>
              <a:rPr lang="ko-KR" altLang="en-US" dirty="0"/>
              <a:t>을 이끌어내는 것</a:t>
            </a:r>
            <a:endParaRPr lang="en-US" altLang="ko-KR" dirty="0"/>
          </a:p>
          <a:p>
            <a:pPr lvl="1"/>
            <a:endParaRPr lang="ko-KR" altLang="en-US" dirty="0"/>
          </a:p>
          <a:p>
            <a:pPr lvl="1"/>
            <a:r>
              <a:rPr lang="ko-KR" altLang="en-US" b="1" dirty="0"/>
              <a:t>규칙기반 시스템의 추론 </a:t>
            </a:r>
            <a:endParaRPr lang="en-US" altLang="ko-KR" b="1" dirty="0"/>
          </a:p>
          <a:p>
            <a:pPr lvl="2"/>
            <a:r>
              <a:rPr lang="ko-KR" altLang="en-US" dirty="0"/>
              <a:t>전향추론</a:t>
            </a:r>
            <a:r>
              <a:rPr lang="en-US" altLang="ko-KR" dirty="0"/>
              <a:t>(forward inference)</a:t>
            </a:r>
          </a:p>
          <a:p>
            <a:pPr lvl="2"/>
            <a:r>
              <a:rPr lang="ko-KR" altLang="en-US" dirty="0" err="1"/>
              <a:t>후향추론</a:t>
            </a:r>
            <a:r>
              <a:rPr lang="en-US" altLang="ko-KR" dirty="0"/>
              <a:t>(backward inference)</a:t>
            </a:r>
          </a:p>
          <a:p>
            <a:pPr lvl="2"/>
            <a:endParaRPr lang="en-US" altLang="ko-KR" dirty="0"/>
          </a:p>
          <a:p>
            <a:pPr lvl="1"/>
            <a:r>
              <a:rPr lang="ko-KR" altLang="en-US" b="1" dirty="0"/>
              <a:t>확률 모델의 추론 </a:t>
            </a:r>
            <a:endParaRPr lang="en-US" altLang="ko-KR" b="1" dirty="0"/>
          </a:p>
          <a:p>
            <a:pPr lvl="2"/>
            <a:r>
              <a:rPr lang="ko-KR" altLang="en-US" dirty="0"/>
              <a:t>관심 대상의 </a:t>
            </a:r>
            <a:r>
              <a:rPr lang="ko-KR" altLang="en-US" b="1" dirty="0"/>
              <a:t>확률</a:t>
            </a:r>
            <a:r>
              <a:rPr lang="ko-KR" altLang="en-US" dirty="0"/>
              <a:t> 또는 </a:t>
            </a:r>
            <a:r>
              <a:rPr lang="ko-KR" altLang="en-US" b="1" dirty="0"/>
              <a:t>확률분포</a:t>
            </a:r>
            <a:r>
              <a:rPr lang="ko-KR" altLang="en-US" dirty="0"/>
              <a:t>를 결정하는 것 </a:t>
            </a:r>
            <a:endParaRPr lang="en-US" altLang="ko-KR" dirty="0"/>
          </a:p>
          <a:p>
            <a:pPr lvl="2"/>
            <a:r>
              <a:rPr lang="ko-KR" altLang="en-US" dirty="0" err="1"/>
              <a:t>베이즈</a:t>
            </a:r>
            <a:r>
              <a:rPr lang="ko-KR" altLang="en-US" dirty="0"/>
              <a:t> 정리</a:t>
            </a:r>
            <a:r>
              <a:rPr lang="en-US" altLang="ko-KR" dirty="0"/>
              <a:t>(Bayesian theorem) </a:t>
            </a:r>
            <a:r>
              <a:rPr lang="ko-KR" altLang="en-US"/>
              <a:t>및  </a:t>
            </a:r>
            <a:endParaRPr lang="en-US" altLang="ko-KR" dirty="0"/>
          </a:p>
          <a:p>
            <a:pPr marL="914400" lvl="2" indent="0">
              <a:buNone/>
            </a:pPr>
            <a:r>
              <a:rPr lang="ko-KR" altLang="en-US" dirty="0"/>
              <a:t>   주변화</a:t>
            </a:r>
            <a:r>
              <a:rPr lang="en-US" altLang="ko-KR" dirty="0"/>
              <a:t>(marginalization) </a:t>
            </a:r>
            <a:r>
              <a:rPr lang="ko-KR" altLang="en-US"/>
              <a:t>이용 </a:t>
            </a:r>
            <a:r>
              <a:rPr lang="en-US" altLang="ko-KR" dirty="0"/>
              <a:t> </a:t>
            </a:r>
          </a:p>
          <a:p>
            <a:pPr lvl="2"/>
            <a:endParaRPr lang="en-US" altLang="ko-KR" dirty="0"/>
          </a:p>
          <a:p>
            <a:pPr lvl="2"/>
            <a:endParaRPr lang="en-US" altLang="ko-KR" dirty="0"/>
          </a:p>
          <a:p>
            <a:pPr lvl="2"/>
            <a:endParaRPr lang="ko-KR" altLang="en-US" dirty="0"/>
          </a:p>
        </p:txBody>
      </p:sp>
      <p:pic>
        <p:nvPicPr>
          <p:cNvPr id="5" name="Picture 11" descr="http://www.keepkidsreading.net/images/inferenc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1268760"/>
            <a:ext cx="1079971" cy="144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_x135910128" descr="EMB000004c42a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4359587"/>
            <a:ext cx="2888649" cy="15841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1953074" y="5013176"/>
                <a:ext cx="2618926" cy="276999"/>
              </a:xfrm>
              <a:prstGeom prst="rect">
                <a:avLst/>
              </a:prstGeom>
              <a:noFill/>
            </p:spPr>
            <p:txBody>
              <a:bodyPr wrap="square" lIns="0" tIns="0" rIns="0" bIns="0" rtlCol="0">
                <a:spAutoFit/>
              </a:bodyPr>
              <a:lstStyle/>
              <a:p>
                <a14:m>
                  <m:oMath xmlns:m="http://schemas.openxmlformats.org/officeDocument/2006/math">
                    <m:r>
                      <a:rPr lang="en-US" altLang="ko-KR" b="0" i="1" smtClean="0">
                        <a:latin typeface="Cambria Math" panose="02040503050406030204" pitchFamily="18" charset="0"/>
                      </a:rPr>
                      <m:t>𝑃</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𝐴</m:t>
                        </m:r>
                      </m:e>
                    </m:d>
                    <m:r>
                      <a:rPr lang="en-US" altLang="ko-KR" b="0" i="1" smtClean="0">
                        <a:latin typeface="Cambria Math" panose="02040503050406030204" pitchFamily="18" charset="0"/>
                      </a:rPr>
                      <m:t>=</m:t>
                    </m:r>
                    <m:nary>
                      <m:naryPr>
                        <m:chr m:val="∑"/>
                        <m:supHide m:val="on"/>
                        <m:ctrlPr>
                          <a:rPr lang="en-US" altLang="ko-KR" b="0" i="1" smtClean="0">
                            <a:latin typeface="Cambria Math" panose="02040503050406030204" pitchFamily="18" charset="0"/>
                          </a:rPr>
                        </m:ctrlPr>
                      </m:naryPr>
                      <m:sub>
                        <m:r>
                          <m:rPr>
                            <m:brk m:alnAt="7"/>
                          </m:rPr>
                          <a:rPr lang="en-US" altLang="ko-KR" b="0" i="1" smtClean="0">
                            <a:latin typeface="Cambria Math" panose="02040503050406030204" pitchFamily="18" charset="0"/>
                          </a:rPr>
                          <m:t>𝑏</m:t>
                        </m:r>
                      </m:sub>
                      <m:sup/>
                      <m:e>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𝐴</m:t>
                        </m:r>
                        <m:r>
                          <a:rPr lang="en-US" altLang="ko-KR" b="0" i="1" smtClean="0">
                            <a:latin typeface="Cambria Math" panose="02040503050406030204" pitchFamily="18" charset="0"/>
                          </a:rPr>
                          <m:t>,</m:t>
                        </m:r>
                        <m:r>
                          <a:rPr lang="en-US" altLang="ko-KR" b="0" i="1" smtClean="0">
                            <a:latin typeface="Cambria Math" panose="02040503050406030204" pitchFamily="18" charset="0"/>
                          </a:rPr>
                          <m:t>𝐵</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m:t>
                        </m:r>
                      </m:e>
                    </m:nary>
                  </m:oMath>
                </a14:m>
                <a:r>
                  <a:rPr lang="ko-KR" altLang="en-US" dirty="0"/>
                  <a:t> </a:t>
                </a:r>
              </a:p>
            </p:txBody>
          </p:sp>
        </mc:Choice>
        <mc:Fallback xmlns="">
          <p:sp>
            <p:nvSpPr>
              <p:cNvPr id="7" name="TextBox 6"/>
              <p:cNvSpPr txBox="1">
                <a:spLocks noRot="1" noChangeAspect="1" noMove="1" noResize="1" noEditPoints="1" noAdjustHandles="1" noChangeArrowheads="1" noChangeShapeType="1" noTextEdit="1"/>
              </p:cNvSpPr>
              <p:nvPr/>
            </p:nvSpPr>
            <p:spPr>
              <a:xfrm>
                <a:off x="1953074" y="5013176"/>
                <a:ext cx="2618926" cy="276999"/>
              </a:xfrm>
              <a:prstGeom prst="rect">
                <a:avLst/>
              </a:prstGeom>
              <a:blipFill rotWithShape="0">
                <a:blip r:embed="rId4"/>
                <a:stretch>
                  <a:fillRect l="-3023" t="-171739" b="-26304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617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연구 지능의 요소 기술 </a:t>
            </a:r>
          </a:p>
        </p:txBody>
      </p:sp>
      <p:sp>
        <p:nvSpPr>
          <p:cNvPr id="3" name="내용 개체 틀 2"/>
          <p:cNvSpPr>
            <a:spLocks noGrp="1"/>
          </p:cNvSpPr>
          <p:nvPr>
            <p:ph idx="1"/>
          </p:nvPr>
        </p:nvSpPr>
        <p:spPr/>
        <p:txBody>
          <a:bodyPr/>
          <a:lstStyle/>
          <a:p>
            <a:r>
              <a:rPr lang="ko-KR" altLang="en-US" b="1" dirty="0"/>
              <a:t>기계</a:t>
            </a:r>
            <a:r>
              <a:rPr lang="en-US" altLang="ko-KR" b="1" dirty="0"/>
              <a:t> </a:t>
            </a:r>
            <a:r>
              <a:rPr lang="en-US" altLang="ko-KR" b="1" dirty="0" err="1"/>
              <a:t>학습</a:t>
            </a:r>
            <a:r>
              <a:rPr lang="en-US" altLang="ko-KR" dirty="0"/>
              <a:t>(machine learning) </a:t>
            </a:r>
          </a:p>
          <a:p>
            <a:pPr lvl="1"/>
            <a:r>
              <a:rPr lang="ko-KR" altLang="en-US" b="1" dirty="0">
                <a:solidFill>
                  <a:srgbClr val="0000FF"/>
                </a:solidFill>
              </a:rPr>
              <a:t>경험</a:t>
            </a:r>
            <a:r>
              <a:rPr lang="ko-KR" altLang="en-US" dirty="0"/>
              <a:t>을 통해서 나중에 유사하거나 같은 </a:t>
            </a:r>
            <a:r>
              <a:rPr lang="ko-KR" altLang="en-US" b="1" dirty="0">
                <a:solidFill>
                  <a:srgbClr val="0000FF"/>
                </a:solidFill>
              </a:rPr>
              <a:t>일</a:t>
            </a:r>
            <a:r>
              <a:rPr lang="en-US" altLang="ko-KR" dirty="0"/>
              <a:t>(task)</a:t>
            </a:r>
            <a:r>
              <a:rPr lang="ko-KR" altLang="en-US" dirty="0"/>
              <a:t>를 더 </a:t>
            </a:r>
            <a:r>
              <a:rPr lang="ko-KR" altLang="en-US" b="1" dirty="0">
                <a:solidFill>
                  <a:srgbClr val="0000FF"/>
                </a:solidFill>
              </a:rPr>
              <a:t>효율적</a:t>
            </a:r>
            <a:r>
              <a:rPr lang="ko-KR" altLang="en-US" dirty="0"/>
              <a:t>으로 처리할 수 있도록 </a:t>
            </a:r>
            <a:r>
              <a:rPr lang="ko-KR" altLang="en-US" b="1" dirty="0"/>
              <a:t>시스템</a:t>
            </a:r>
            <a:r>
              <a:rPr lang="ko-KR" altLang="en-US" dirty="0"/>
              <a:t>의 </a:t>
            </a:r>
            <a:r>
              <a:rPr lang="ko-KR" altLang="en-US" b="1" dirty="0"/>
              <a:t>구조</a:t>
            </a:r>
            <a:r>
              <a:rPr lang="ko-KR" altLang="en-US" dirty="0"/>
              <a:t>나 </a:t>
            </a:r>
            <a:r>
              <a:rPr lang="ko-KR" altLang="en-US" b="1" dirty="0" err="1"/>
              <a:t>파라미터</a:t>
            </a:r>
            <a:r>
              <a:rPr lang="ko-KR" altLang="en-US" dirty="0" err="1"/>
              <a:t>를</a:t>
            </a:r>
            <a:r>
              <a:rPr lang="ko-KR" altLang="en-US" dirty="0"/>
              <a:t> </a:t>
            </a:r>
            <a:r>
              <a:rPr lang="ko-KR" altLang="en-US" b="1" dirty="0"/>
              <a:t>바꾸는 것</a:t>
            </a:r>
            <a:endParaRPr lang="en-US" altLang="ko-KR" dirty="0"/>
          </a:p>
          <a:p>
            <a:pPr lvl="1"/>
            <a:r>
              <a:rPr lang="ko-KR" altLang="en-US" dirty="0"/>
              <a:t>컴퓨터가</a:t>
            </a:r>
            <a:r>
              <a:rPr lang="en-US" altLang="ko-KR" dirty="0"/>
              <a:t> </a:t>
            </a:r>
            <a:r>
              <a:rPr lang="ko-KR" altLang="en-US" b="1" dirty="0"/>
              <a:t>지식</a:t>
            </a:r>
            <a:r>
              <a:rPr lang="ko-KR" altLang="en-US" dirty="0"/>
              <a:t>을 갖게 만드는 작업</a:t>
            </a:r>
            <a:endParaRPr lang="en-US" altLang="ko-KR" dirty="0"/>
          </a:p>
          <a:p>
            <a:pPr lvl="1"/>
            <a:endParaRPr lang="en-US" altLang="ko-KR" dirty="0"/>
          </a:p>
          <a:p>
            <a:pPr lvl="1"/>
            <a:r>
              <a:rPr lang="ko-KR" altLang="en-US" b="1" dirty="0"/>
              <a:t>지도학습</a:t>
            </a:r>
            <a:endParaRPr lang="en-US" altLang="ko-KR" b="1" dirty="0"/>
          </a:p>
          <a:p>
            <a:pPr lvl="2"/>
            <a:r>
              <a:rPr lang="ko-KR" altLang="en-US" dirty="0"/>
              <a:t>입력과 대응하는 출력을 데이터로 제공하고 대응관계의 함수 찾기</a:t>
            </a:r>
            <a:endParaRPr lang="en-US" altLang="ko-KR" b="1" dirty="0"/>
          </a:p>
          <a:p>
            <a:pPr lvl="1"/>
            <a:r>
              <a:rPr lang="ko-KR" altLang="en-US" b="1" dirty="0" err="1"/>
              <a:t>비지도학습</a:t>
            </a:r>
            <a:endParaRPr lang="en-US" altLang="ko-KR" b="1" dirty="0"/>
          </a:p>
          <a:p>
            <a:pPr lvl="2"/>
            <a:r>
              <a:rPr lang="ko-KR" altLang="en-US" dirty="0"/>
              <a:t>데이터만 주어진 상태에서 유사한 것들을 서로 묶어 군집을 찾거나 확률분포 표현 </a:t>
            </a:r>
            <a:endParaRPr lang="en-US" altLang="ko-KR" b="1" dirty="0"/>
          </a:p>
          <a:p>
            <a:pPr lvl="1"/>
            <a:r>
              <a:rPr lang="ko-KR" altLang="en-US" b="1" dirty="0"/>
              <a:t>강화학습 </a:t>
            </a:r>
            <a:endParaRPr lang="en-US" altLang="ko-KR" b="1" dirty="0"/>
          </a:p>
          <a:p>
            <a:pPr lvl="2"/>
            <a:r>
              <a:rPr lang="ko-KR" altLang="en-US" dirty="0"/>
              <a:t>상황 별 행동에 따른 시스템의 보상 값</a:t>
            </a:r>
            <a:r>
              <a:rPr lang="en-US" altLang="ko-KR" dirty="0"/>
              <a:t>(reward value)</a:t>
            </a:r>
            <a:r>
              <a:rPr lang="ko-KR" altLang="en-US"/>
              <a:t>만을 이용하여</a:t>
            </a:r>
            <a:r>
              <a:rPr lang="en-US" altLang="ko-KR" dirty="0"/>
              <a:t>, </a:t>
            </a:r>
            <a:r>
              <a:rPr lang="ko-KR" altLang="en-US"/>
              <a:t>시스템에 대한 바람직한 행동 정책</a:t>
            </a:r>
            <a:r>
              <a:rPr lang="en-US" altLang="ko-KR" dirty="0"/>
              <a:t>(policy) </a:t>
            </a:r>
            <a:r>
              <a:rPr lang="ko-KR" altLang="en-US"/>
              <a:t>찾기 </a:t>
            </a:r>
            <a:endParaRPr lang="en-US" altLang="ko-KR" dirty="0"/>
          </a:p>
          <a:p>
            <a:pPr lvl="1"/>
            <a:endParaRPr lang="en-US" altLang="ko-KR" sz="1050" dirty="0"/>
          </a:p>
        </p:txBody>
      </p:sp>
      <p:sp>
        <p:nvSpPr>
          <p:cNvPr id="26" name="원통 25"/>
          <p:cNvSpPr/>
          <p:nvPr/>
        </p:nvSpPr>
        <p:spPr>
          <a:xfrm>
            <a:off x="2051818" y="5653279"/>
            <a:ext cx="1712913" cy="972108"/>
          </a:xfrm>
          <a:prstGeom prst="ca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solidFill>
                  <a:srgbClr val="0000FF"/>
                </a:solidFill>
              </a:rPr>
              <a:t>데이터</a:t>
            </a:r>
          </a:p>
        </p:txBody>
      </p:sp>
      <p:sp>
        <p:nvSpPr>
          <p:cNvPr id="30" name="오른쪽 화살표 29"/>
          <p:cNvSpPr/>
          <p:nvPr/>
        </p:nvSpPr>
        <p:spPr>
          <a:xfrm>
            <a:off x="4258671" y="5877272"/>
            <a:ext cx="115212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4" name="Picture 4" descr="knowledge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354" y="5722483"/>
            <a:ext cx="1307054" cy="1018885"/>
          </a:xfrm>
          <a:prstGeom prst="rect">
            <a:avLst/>
          </a:prstGeom>
          <a:noFill/>
          <a:extLst>
            <a:ext uri="{909E8E84-426E-40DD-AFC4-6F175D3DCCD1}">
              <a14:hiddenFill xmlns:a14="http://schemas.microsoft.com/office/drawing/2010/main">
                <a:solidFill>
                  <a:srgbClr val="FFFFFF"/>
                </a:solidFill>
              </a14:hiddenFill>
            </a:ext>
          </a:extLst>
        </p:spPr>
      </p:pic>
      <p:sp>
        <p:nvSpPr>
          <p:cNvPr id="35" name="직사각형 34"/>
          <p:cNvSpPr/>
          <p:nvPr/>
        </p:nvSpPr>
        <p:spPr>
          <a:xfrm>
            <a:off x="7356675" y="5944634"/>
            <a:ext cx="646332" cy="369332"/>
          </a:xfrm>
          <a:prstGeom prst="rect">
            <a:avLst/>
          </a:prstGeom>
        </p:spPr>
        <p:txBody>
          <a:bodyPr wrap="none">
            <a:spAutoFit/>
          </a:bodyPr>
          <a:lstStyle/>
          <a:p>
            <a:pPr algn="ctr"/>
            <a:r>
              <a:rPr lang="ko-KR" altLang="en-US" b="1" dirty="0">
                <a:solidFill>
                  <a:srgbClr val="0000FF"/>
                </a:solidFill>
              </a:rPr>
              <a:t>지식</a:t>
            </a:r>
          </a:p>
        </p:txBody>
      </p:sp>
    </p:spTree>
    <p:extLst>
      <p:ext uri="{BB962C8B-B14F-4D97-AF65-F5344CB8AC3E}">
        <p14:creationId xmlns:p14="http://schemas.microsoft.com/office/powerpoint/2010/main" val="3324390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연구 지능의 요소 기술 </a:t>
            </a:r>
          </a:p>
        </p:txBody>
      </p:sp>
      <p:sp>
        <p:nvSpPr>
          <p:cNvPr id="3" name="내용 개체 틀 2"/>
          <p:cNvSpPr>
            <a:spLocks noGrp="1"/>
          </p:cNvSpPr>
          <p:nvPr>
            <p:ph idx="1"/>
          </p:nvPr>
        </p:nvSpPr>
        <p:spPr/>
        <p:txBody>
          <a:bodyPr/>
          <a:lstStyle/>
          <a:p>
            <a:r>
              <a:rPr lang="ko-KR" altLang="en-US" b="1" dirty="0"/>
              <a:t>기계</a:t>
            </a:r>
            <a:r>
              <a:rPr lang="en-US" altLang="ko-KR" b="1" dirty="0"/>
              <a:t> </a:t>
            </a:r>
            <a:r>
              <a:rPr lang="en-US" altLang="ko-KR" b="1" dirty="0" err="1"/>
              <a:t>학습</a:t>
            </a:r>
            <a:r>
              <a:rPr lang="en-US" altLang="ko-KR" dirty="0"/>
              <a:t>(machine learning) </a:t>
            </a:r>
          </a:p>
          <a:p>
            <a:pPr lvl="1"/>
            <a:endParaRPr lang="en-US" altLang="ko-KR" sz="1050" dirty="0"/>
          </a:p>
          <a:p>
            <a:pPr lvl="1"/>
            <a:r>
              <a:rPr lang="ko-KR" altLang="en-US" b="1" dirty="0">
                <a:solidFill>
                  <a:srgbClr val="0000FF"/>
                </a:solidFill>
              </a:rPr>
              <a:t>지도학습</a:t>
            </a:r>
            <a:r>
              <a:rPr lang="en-US" altLang="ko-KR" dirty="0"/>
              <a:t>(supervised learning)</a:t>
            </a:r>
          </a:p>
          <a:p>
            <a:pPr lvl="2"/>
            <a:r>
              <a:rPr lang="ko-KR" altLang="en-US" b="1" dirty="0"/>
              <a:t>입력</a:t>
            </a:r>
            <a:r>
              <a:rPr lang="en-US" altLang="ko-KR" b="1" dirty="0"/>
              <a:t>(</a:t>
            </a:r>
            <a:r>
              <a:rPr lang="ko-KR" altLang="en-US" b="1" dirty="0"/>
              <a:t>문제</a:t>
            </a:r>
            <a:r>
              <a:rPr lang="en-US" altLang="ko-KR" b="1" dirty="0"/>
              <a:t>)</a:t>
            </a:r>
            <a:r>
              <a:rPr lang="ko-KR" altLang="en-US" dirty="0"/>
              <a:t>과 대응하는 </a:t>
            </a:r>
            <a:r>
              <a:rPr lang="ko-KR" altLang="en-US" b="1" dirty="0"/>
              <a:t>출력</a:t>
            </a:r>
            <a:r>
              <a:rPr lang="en-US" altLang="ko-KR" b="1" dirty="0"/>
              <a:t>(</a:t>
            </a:r>
            <a:r>
              <a:rPr lang="ko-KR" altLang="en-US" b="1" dirty="0"/>
              <a:t>답</a:t>
            </a:r>
            <a:r>
              <a:rPr lang="en-US" altLang="ko-KR" b="1" dirty="0"/>
              <a:t>)</a:t>
            </a:r>
            <a:r>
              <a:rPr lang="ko-KR" altLang="en-US" dirty="0"/>
              <a:t>을 데이터로 제공하고 대응관계의 </a:t>
            </a:r>
            <a:r>
              <a:rPr lang="ko-KR" altLang="en-US" b="1" dirty="0"/>
              <a:t>함수</a:t>
            </a:r>
            <a:r>
              <a:rPr lang="ko-KR" altLang="en-US" dirty="0"/>
              <a:t> 또는 </a:t>
            </a:r>
            <a:r>
              <a:rPr lang="ko-KR" altLang="en-US" b="1" dirty="0"/>
              <a:t>패턴</a:t>
            </a:r>
            <a:r>
              <a:rPr lang="ko-KR" altLang="en-US" dirty="0"/>
              <a:t>을 찾는 것 </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분류</a:t>
            </a:r>
            <a:r>
              <a:rPr lang="en-US" altLang="ko-KR" dirty="0"/>
              <a:t>, </a:t>
            </a:r>
            <a:r>
              <a:rPr lang="ko-KR" altLang="en-US" dirty="0"/>
              <a:t>회귀 </a:t>
            </a:r>
            <a:r>
              <a:rPr lang="en-US" altLang="ko-KR" b="1" dirty="0"/>
              <a:t> </a:t>
            </a:r>
            <a:endParaRPr lang="en-US" altLang="ko-KR" dirty="0"/>
          </a:p>
          <a:p>
            <a:endParaRPr lang="ko-KR" altLang="en-US" dirty="0"/>
          </a:p>
        </p:txBody>
      </p:sp>
      <p:sp>
        <p:nvSpPr>
          <p:cNvPr id="18" name="TextBox 17"/>
          <p:cNvSpPr txBox="1"/>
          <p:nvPr/>
        </p:nvSpPr>
        <p:spPr>
          <a:xfrm>
            <a:off x="2555776" y="3115722"/>
            <a:ext cx="1368152" cy="1600438"/>
          </a:xfrm>
          <a:prstGeom prst="rect">
            <a:avLst/>
          </a:prstGeom>
          <a:noFill/>
          <a:ln>
            <a:solidFill>
              <a:schemeClr val="accent1">
                <a:shade val="50000"/>
              </a:schemeClr>
            </a:solidFill>
          </a:ln>
        </p:spPr>
        <p:txBody>
          <a:bodyPr wrap="square" rtlCol="0">
            <a:spAutoFit/>
          </a:bodyPr>
          <a:lstStyle/>
          <a:p>
            <a:r>
              <a:rPr lang="en-US" sz="1400" dirty="0"/>
              <a:t>1+2 = 3</a:t>
            </a:r>
          </a:p>
          <a:p>
            <a:r>
              <a:rPr lang="en-US" sz="1400" dirty="0"/>
              <a:t>4+8 = 12</a:t>
            </a:r>
          </a:p>
          <a:p>
            <a:r>
              <a:rPr lang="en-US" sz="1400" dirty="0"/>
              <a:t>10+13 = 24</a:t>
            </a:r>
          </a:p>
          <a:p>
            <a:r>
              <a:rPr lang="en-US" sz="1400" dirty="0"/>
              <a:t>23+52 = 75</a:t>
            </a:r>
          </a:p>
          <a:p>
            <a:r>
              <a:rPr lang="en-US" sz="1400" dirty="0"/>
              <a:t>43+101 =144</a:t>
            </a:r>
          </a:p>
          <a:p>
            <a:r>
              <a:rPr lang="en-US" sz="1400" dirty="0"/>
              <a:t>14+31 = 45</a:t>
            </a:r>
          </a:p>
          <a:p>
            <a:r>
              <a:rPr lang="en-US" sz="1400" dirty="0"/>
              <a:t>123+15 = 138</a:t>
            </a:r>
          </a:p>
        </p:txBody>
      </p:sp>
      <p:grpSp>
        <p:nvGrpSpPr>
          <p:cNvPr id="19" name="그룹 18"/>
          <p:cNvGrpSpPr/>
          <p:nvPr/>
        </p:nvGrpSpPr>
        <p:grpSpPr>
          <a:xfrm>
            <a:off x="4016807" y="3665308"/>
            <a:ext cx="1479033" cy="432048"/>
            <a:chOff x="1666203" y="3970455"/>
            <a:chExt cx="1479033" cy="432048"/>
          </a:xfrm>
        </p:grpSpPr>
        <p:sp>
          <p:nvSpPr>
            <p:cNvPr id="20" name="오른쪽 화살표 19"/>
            <p:cNvSpPr/>
            <p:nvPr/>
          </p:nvSpPr>
          <p:spPr>
            <a:xfrm>
              <a:off x="1666203" y="4042463"/>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직사각형 20"/>
            <p:cNvSpPr/>
            <p:nvPr/>
          </p:nvSpPr>
          <p:spPr>
            <a:xfrm>
              <a:off x="1993108" y="3970455"/>
              <a:ext cx="115212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solidFill>
                    <a:srgbClr val="0000FF"/>
                  </a:solidFill>
                </a:rPr>
                <a:t>기계학습</a:t>
              </a:r>
              <a:endParaRPr lang="en-US" sz="1600" dirty="0">
                <a:solidFill>
                  <a:srgbClr val="0000FF"/>
                </a:solidFill>
              </a:endParaRPr>
            </a:p>
          </p:txBody>
        </p:sp>
      </p:grpSp>
      <p:grpSp>
        <p:nvGrpSpPr>
          <p:cNvPr id="33" name="그룹 32"/>
          <p:cNvGrpSpPr/>
          <p:nvPr/>
        </p:nvGrpSpPr>
        <p:grpSpPr>
          <a:xfrm>
            <a:off x="5603852" y="3470189"/>
            <a:ext cx="1436385" cy="864096"/>
            <a:chOff x="5583887" y="4702301"/>
            <a:chExt cx="1436385" cy="864096"/>
          </a:xfrm>
        </p:grpSpPr>
        <p:pic>
          <p:nvPicPr>
            <p:cNvPr id="2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702301"/>
              <a:ext cx="1152128"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3" name="그룹 22"/>
            <p:cNvGrpSpPr/>
            <p:nvPr/>
          </p:nvGrpSpPr>
          <p:grpSpPr>
            <a:xfrm>
              <a:off x="5583887" y="4883584"/>
              <a:ext cx="1318752" cy="523220"/>
              <a:chOff x="3253248" y="3956619"/>
              <a:chExt cx="1318752" cy="523220"/>
            </a:xfrm>
          </p:grpSpPr>
          <p:sp>
            <p:nvSpPr>
              <p:cNvPr id="24" name="오른쪽 화살표 23"/>
              <p:cNvSpPr/>
              <p:nvPr/>
            </p:nvSpPr>
            <p:spPr>
              <a:xfrm>
                <a:off x="3253248" y="4042463"/>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606671" y="3956619"/>
                <a:ext cx="965329" cy="523220"/>
              </a:xfrm>
              <a:prstGeom prst="rect">
                <a:avLst/>
              </a:prstGeom>
              <a:noFill/>
            </p:spPr>
            <p:txBody>
              <a:bodyPr wrap="none" rtlCol="0">
                <a:spAutoFit/>
              </a:bodyPr>
              <a:lstStyle/>
              <a:p>
                <a:pPr algn="ctr"/>
                <a:r>
                  <a:rPr lang="ko-KR" altLang="en-US" sz="1400" b="1" dirty="0">
                    <a:solidFill>
                      <a:srgbClr val="FF0000"/>
                    </a:solidFill>
                  </a:rPr>
                  <a:t>학습된 </a:t>
                </a:r>
                <a:endParaRPr lang="en-US" altLang="ko-KR" sz="1400" b="1" dirty="0">
                  <a:solidFill>
                    <a:srgbClr val="FF0000"/>
                  </a:solidFill>
                </a:endParaRPr>
              </a:p>
              <a:p>
                <a:pPr algn="ctr"/>
                <a:r>
                  <a:rPr lang="ko-KR" altLang="en-US" sz="1400" b="1" dirty="0">
                    <a:solidFill>
                      <a:srgbClr val="FF0000"/>
                    </a:solidFill>
                  </a:rPr>
                  <a:t>덧셈 함수</a:t>
                </a:r>
              </a:p>
            </p:txBody>
          </p:sp>
        </p:grpSp>
      </p:grpSp>
      <p:grpSp>
        <p:nvGrpSpPr>
          <p:cNvPr id="27" name="그룹 26"/>
          <p:cNvGrpSpPr/>
          <p:nvPr/>
        </p:nvGrpSpPr>
        <p:grpSpPr>
          <a:xfrm>
            <a:off x="5817674" y="2924944"/>
            <a:ext cx="792088" cy="527429"/>
            <a:chOff x="3467070" y="3230091"/>
            <a:chExt cx="792088" cy="527429"/>
          </a:xfrm>
        </p:grpSpPr>
        <p:sp>
          <p:nvSpPr>
            <p:cNvPr id="28" name="TextBox 27"/>
            <p:cNvSpPr txBox="1"/>
            <p:nvPr/>
          </p:nvSpPr>
          <p:spPr>
            <a:xfrm>
              <a:off x="3467070" y="3230091"/>
              <a:ext cx="792088" cy="307777"/>
            </a:xfrm>
            <a:prstGeom prst="rect">
              <a:avLst/>
            </a:prstGeom>
            <a:noFill/>
          </p:spPr>
          <p:txBody>
            <a:bodyPr wrap="square" rtlCol="0">
              <a:spAutoFit/>
            </a:bodyPr>
            <a:lstStyle/>
            <a:p>
              <a:r>
                <a:rPr lang="en-US" sz="1400" dirty="0"/>
                <a:t>97+16</a:t>
              </a:r>
            </a:p>
          </p:txBody>
        </p:sp>
        <p:sp>
          <p:nvSpPr>
            <p:cNvPr id="29" name="아래쪽 화살표 28"/>
            <p:cNvSpPr/>
            <p:nvPr/>
          </p:nvSpPr>
          <p:spPr>
            <a:xfrm>
              <a:off x="3791106" y="3541496"/>
              <a:ext cx="144016" cy="216024"/>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6492750" y="4640317"/>
            <a:ext cx="792088" cy="307777"/>
          </a:xfrm>
          <a:prstGeom prst="rect">
            <a:avLst/>
          </a:prstGeom>
          <a:noFill/>
        </p:spPr>
        <p:txBody>
          <a:bodyPr wrap="square" rtlCol="0">
            <a:spAutoFit/>
          </a:bodyPr>
          <a:lstStyle/>
          <a:p>
            <a:pPr algn="ctr"/>
            <a:r>
              <a:rPr lang="en-US" sz="1400" dirty="0"/>
              <a:t>113</a:t>
            </a:r>
          </a:p>
        </p:txBody>
      </p:sp>
      <p:sp>
        <p:nvSpPr>
          <p:cNvPr id="32" name="아래쪽 화살표 31"/>
          <p:cNvSpPr/>
          <p:nvPr/>
        </p:nvSpPr>
        <p:spPr>
          <a:xfrm>
            <a:off x="6670214" y="4379289"/>
            <a:ext cx="144016" cy="216024"/>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78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연구 지능의 요소 기술 </a:t>
            </a:r>
          </a:p>
        </p:txBody>
      </p:sp>
      <p:sp>
        <p:nvSpPr>
          <p:cNvPr id="3" name="내용 개체 틀 2"/>
          <p:cNvSpPr>
            <a:spLocks noGrp="1"/>
          </p:cNvSpPr>
          <p:nvPr>
            <p:ph idx="1"/>
          </p:nvPr>
        </p:nvSpPr>
        <p:spPr/>
        <p:txBody>
          <a:bodyPr/>
          <a:lstStyle/>
          <a:p>
            <a:r>
              <a:rPr lang="ko-KR" altLang="en-US" b="1" dirty="0"/>
              <a:t>기계</a:t>
            </a:r>
            <a:r>
              <a:rPr lang="en-US" altLang="ko-KR" b="1" dirty="0"/>
              <a:t> </a:t>
            </a:r>
            <a:r>
              <a:rPr lang="en-US" altLang="ko-KR" b="1" dirty="0" err="1"/>
              <a:t>학습</a:t>
            </a:r>
            <a:r>
              <a:rPr lang="en-US" altLang="ko-KR" dirty="0"/>
              <a:t>(machine</a:t>
            </a:r>
            <a:r>
              <a:rPr lang="ko-KR" altLang="en-US" dirty="0"/>
              <a:t> </a:t>
            </a:r>
            <a:r>
              <a:rPr lang="en-US" altLang="ko-KR" dirty="0"/>
              <a:t>learning) – cont.  </a:t>
            </a:r>
            <a:endParaRPr lang="en-US" altLang="ko-KR" sz="1050" dirty="0"/>
          </a:p>
          <a:p>
            <a:pPr lvl="1"/>
            <a:r>
              <a:rPr lang="ko-KR" altLang="en-US" b="1" dirty="0" err="1">
                <a:solidFill>
                  <a:srgbClr val="0000FF"/>
                </a:solidFill>
              </a:rPr>
              <a:t>비지도학습</a:t>
            </a:r>
            <a:r>
              <a:rPr lang="en-US" altLang="ko-KR" dirty="0"/>
              <a:t>(unsupervised learning)</a:t>
            </a:r>
          </a:p>
          <a:p>
            <a:pPr lvl="2"/>
            <a:r>
              <a:rPr lang="ko-KR" altLang="en-US" dirty="0"/>
              <a:t>답이 없는 </a:t>
            </a:r>
            <a:r>
              <a:rPr lang="ko-KR" altLang="en-US" b="1" dirty="0"/>
              <a:t>문제들만 있는 데이터</a:t>
            </a:r>
            <a:r>
              <a:rPr lang="ko-KR" altLang="en-US" dirty="0"/>
              <a:t>들로 </a:t>
            </a:r>
            <a:r>
              <a:rPr lang="ko-KR" altLang="en-US" dirty="0" err="1"/>
              <a:t>부터</a:t>
            </a:r>
            <a:r>
              <a:rPr lang="ko-KR" altLang="en-US" dirty="0"/>
              <a:t> </a:t>
            </a:r>
            <a:br>
              <a:rPr lang="en-US" altLang="ko-KR" dirty="0"/>
            </a:br>
            <a:r>
              <a:rPr lang="ko-KR" altLang="en-US" b="1" dirty="0"/>
              <a:t>패턴</a:t>
            </a:r>
            <a:r>
              <a:rPr lang="ko-KR" altLang="en-US" dirty="0"/>
              <a:t>을 추출하는 것 </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군집화</a:t>
            </a:r>
            <a:r>
              <a:rPr lang="en-US" altLang="ko-KR" dirty="0"/>
              <a:t>, </a:t>
            </a:r>
            <a:r>
              <a:rPr lang="ko-KR" altLang="en-US" dirty="0"/>
              <a:t>밀도추정</a:t>
            </a:r>
            <a:r>
              <a:rPr lang="en-US" altLang="ko-KR" dirty="0"/>
              <a:t>, </a:t>
            </a:r>
            <a:r>
              <a:rPr lang="ko-KR" altLang="en-US" dirty="0"/>
              <a:t>토픽 모델링</a:t>
            </a:r>
            <a:endParaRPr lang="en-US" altLang="ko-KR" dirty="0"/>
          </a:p>
        </p:txBody>
      </p:sp>
      <p:sp>
        <p:nvSpPr>
          <p:cNvPr id="4" name="이등변 삼각형 3"/>
          <p:cNvSpPr/>
          <p:nvPr/>
        </p:nvSpPr>
        <p:spPr>
          <a:xfrm>
            <a:off x="1815454" y="3257804"/>
            <a:ext cx="360040" cy="288032"/>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이등변 삼각형 16"/>
          <p:cNvSpPr/>
          <p:nvPr/>
        </p:nvSpPr>
        <p:spPr>
          <a:xfrm rot="3784665">
            <a:off x="1204394" y="4322936"/>
            <a:ext cx="616157" cy="3667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이등변 삼각형 29"/>
          <p:cNvSpPr/>
          <p:nvPr/>
        </p:nvSpPr>
        <p:spPr>
          <a:xfrm>
            <a:off x="2391518" y="4265916"/>
            <a:ext cx="504056" cy="384397"/>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이등변 삼각형 30"/>
          <p:cNvSpPr/>
          <p:nvPr/>
        </p:nvSpPr>
        <p:spPr>
          <a:xfrm rot="1368250">
            <a:off x="2872433" y="3468089"/>
            <a:ext cx="572524" cy="49000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p:cNvSpPr/>
          <p:nvPr/>
        </p:nvSpPr>
        <p:spPr>
          <a:xfrm rot="1368250">
            <a:off x="2590094" y="5118728"/>
            <a:ext cx="419511" cy="193433"/>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51358" y="3376289"/>
            <a:ext cx="432048" cy="2415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887462" y="3932561"/>
            <a:ext cx="216024" cy="6213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679550" y="3257804"/>
            <a:ext cx="288032" cy="288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693225" y="4916000"/>
            <a:ext cx="546165" cy="4320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566794" y="3981907"/>
            <a:ext cx="360040" cy="33335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1239390" y="3680533"/>
            <a:ext cx="576064" cy="54006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p:cNvSpPr/>
          <p:nvPr/>
        </p:nvSpPr>
        <p:spPr>
          <a:xfrm>
            <a:off x="2175494" y="3615167"/>
            <a:ext cx="516344" cy="36539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1858112" y="4794645"/>
            <a:ext cx="421704" cy="5760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p:cNvSpPr/>
          <p:nvPr/>
        </p:nvSpPr>
        <p:spPr>
          <a:xfrm>
            <a:off x="2971175" y="4185084"/>
            <a:ext cx="566853" cy="526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이등변 삼각형 35"/>
          <p:cNvSpPr/>
          <p:nvPr/>
        </p:nvSpPr>
        <p:spPr>
          <a:xfrm rot="18638614">
            <a:off x="211231" y="3332823"/>
            <a:ext cx="616157" cy="366722"/>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이등변 삼각형 36"/>
          <p:cNvSpPr/>
          <p:nvPr/>
        </p:nvSpPr>
        <p:spPr>
          <a:xfrm>
            <a:off x="4811956" y="4406408"/>
            <a:ext cx="360040" cy="288032"/>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이등변 삼각형 37"/>
          <p:cNvSpPr/>
          <p:nvPr/>
        </p:nvSpPr>
        <p:spPr>
          <a:xfrm rot="3784665">
            <a:off x="5105664" y="4373944"/>
            <a:ext cx="616157" cy="3667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이등변 삼각형 38"/>
          <p:cNvSpPr/>
          <p:nvPr/>
        </p:nvSpPr>
        <p:spPr>
          <a:xfrm>
            <a:off x="4804272" y="3906098"/>
            <a:ext cx="504056" cy="384397"/>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이등변 삼각형 39"/>
          <p:cNvSpPr/>
          <p:nvPr/>
        </p:nvSpPr>
        <p:spPr>
          <a:xfrm rot="1368250">
            <a:off x="5599348" y="4021045"/>
            <a:ext cx="572524" cy="49000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이등변 삼각형 40"/>
          <p:cNvSpPr/>
          <p:nvPr/>
        </p:nvSpPr>
        <p:spPr>
          <a:xfrm rot="1368250">
            <a:off x="5602370" y="4610242"/>
            <a:ext cx="419511" cy="193433"/>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8087511" y="4278325"/>
            <a:ext cx="432048" cy="2415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8654193" y="3851824"/>
            <a:ext cx="216024" cy="6213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8200197" y="3884286"/>
            <a:ext cx="288032" cy="288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8339582" y="4571318"/>
            <a:ext cx="546165" cy="4320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7117942" y="3783839"/>
            <a:ext cx="360040" cy="33335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6518486" y="3645024"/>
            <a:ext cx="576064" cy="54006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6916989" y="4136288"/>
            <a:ext cx="516344" cy="36539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p:cNvSpPr/>
          <p:nvPr/>
        </p:nvSpPr>
        <p:spPr>
          <a:xfrm>
            <a:off x="6528064" y="4217927"/>
            <a:ext cx="421704" cy="5760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6875834" y="4534525"/>
            <a:ext cx="566853" cy="526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이등변 삼각형 50"/>
          <p:cNvSpPr/>
          <p:nvPr/>
        </p:nvSpPr>
        <p:spPr>
          <a:xfrm rot="18638614">
            <a:off x="5164250" y="3839163"/>
            <a:ext cx="616157" cy="366722"/>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오른쪽 화살표 4"/>
          <p:cNvSpPr/>
          <p:nvPr/>
        </p:nvSpPr>
        <p:spPr>
          <a:xfrm>
            <a:off x="3955142" y="3989687"/>
            <a:ext cx="576064" cy="874322"/>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597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연구 지능의 요소 기술 </a:t>
            </a:r>
          </a:p>
        </p:txBody>
      </p:sp>
      <p:sp>
        <p:nvSpPr>
          <p:cNvPr id="3" name="내용 개체 틀 2"/>
          <p:cNvSpPr>
            <a:spLocks noGrp="1"/>
          </p:cNvSpPr>
          <p:nvPr>
            <p:ph idx="1"/>
          </p:nvPr>
        </p:nvSpPr>
        <p:spPr/>
        <p:txBody>
          <a:bodyPr/>
          <a:lstStyle/>
          <a:p>
            <a:r>
              <a:rPr lang="ko-KR" altLang="en-US" b="1" dirty="0"/>
              <a:t>기계</a:t>
            </a:r>
            <a:r>
              <a:rPr lang="en-US" altLang="ko-KR" b="1" dirty="0"/>
              <a:t> </a:t>
            </a:r>
            <a:r>
              <a:rPr lang="en-US" altLang="ko-KR" b="1" dirty="0" err="1"/>
              <a:t>학습</a:t>
            </a:r>
            <a:r>
              <a:rPr lang="en-US" altLang="ko-KR" dirty="0"/>
              <a:t>(machine</a:t>
            </a:r>
            <a:r>
              <a:rPr lang="ko-KR" altLang="en-US" dirty="0"/>
              <a:t> </a:t>
            </a:r>
            <a:r>
              <a:rPr lang="en-US" altLang="ko-KR" dirty="0"/>
              <a:t>learning) – cont.  </a:t>
            </a:r>
            <a:endParaRPr lang="en-US" altLang="ko-KR" sz="1050" dirty="0"/>
          </a:p>
          <a:p>
            <a:pPr lvl="1"/>
            <a:r>
              <a:rPr lang="ko-KR" altLang="en-US" b="1" dirty="0">
                <a:solidFill>
                  <a:srgbClr val="0000FF"/>
                </a:solidFill>
              </a:rPr>
              <a:t>강화학습</a:t>
            </a:r>
            <a:r>
              <a:rPr lang="en-US" altLang="ko-KR" dirty="0"/>
              <a:t>(reinforcement learning)</a:t>
            </a:r>
          </a:p>
          <a:p>
            <a:pPr marL="1257300" lvl="4" indent="-342900">
              <a:buFont typeface="Arial" panose="020B0604020202020204" pitchFamily="34" charset="0"/>
              <a:buChar char="•"/>
            </a:pPr>
            <a:r>
              <a:rPr lang="ko-KR" altLang="en-US" dirty="0"/>
              <a:t>문제에 대한 직접적인 답을 주지는 않지만 </a:t>
            </a:r>
            <a:br>
              <a:rPr lang="en-US" altLang="ko-KR" dirty="0"/>
            </a:br>
            <a:r>
              <a:rPr lang="ko-KR" altLang="en-US" dirty="0"/>
              <a:t>경험을 통해 </a:t>
            </a:r>
            <a:r>
              <a:rPr lang="ko-KR" altLang="en-US" b="1" dirty="0"/>
              <a:t>기대 보상</a:t>
            </a:r>
            <a:r>
              <a:rPr lang="en-US" altLang="ko-KR" dirty="0"/>
              <a:t>(expected reward)</a:t>
            </a:r>
            <a:r>
              <a:rPr lang="ko-KR" altLang="en-US" dirty="0"/>
              <a:t>이 최대가 되는 </a:t>
            </a:r>
            <a:br>
              <a:rPr lang="en-US" altLang="ko-KR" dirty="0"/>
            </a:br>
            <a:r>
              <a:rPr lang="ko-KR" altLang="en-US" b="1" dirty="0"/>
              <a:t>정책</a:t>
            </a:r>
            <a:r>
              <a:rPr lang="en-US" altLang="ko-KR" dirty="0"/>
              <a:t>(policy)</a:t>
            </a:r>
            <a:r>
              <a:rPr lang="ko-KR" altLang="en-US" dirty="0"/>
              <a:t>을 찾는 학습  </a:t>
            </a:r>
            <a:r>
              <a:rPr lang="en-US" altLang="ko-KR" dirty="0"/>
              <a:t> </a:t>
            </a:r>
            <a:endParaRPr lang="ko-KR" altLang="en-US" dirty="0"/>
          </a:p>
          <a:p>
            <a:endParaRPr lang="ko-KR" altLang="en-US" dirty="0"/>
          </a:p>
        </p:txBody>
      </p:sp>
      <p:pic>
        <p:nvPicPr>
          <p:cNvPr id="4" name="그림 3"/>
          <p:cNvPicPr>
            <a:picLocks noChangeAspect="1"/>
          </p:cNvPicPr>
          <p:nvPr/>
        </p:nvPicPr>
        <p:blipFill>
          <a:blip r:embed="rId3"/>
          <a:stretch>
            <a:fillRect/>
          </a:stretch>
        </p:blipFill>
        <p:spPr>
          <a:xfrm rot="20549095">
            <a:off x="3823723" y="3501119"/>
            <a:ext cx="1135650" cy="1300693"/>
          </a:xfrm>
          <a:prstGeom prst="rect">
            <a:avLst/>
          </a:prstGeom>
        </p:spPr>
      </p:pic>
      <p:pic>
        <p:nvPicPr>
          <p:cNvPr id="5" name="그림 4"/>
          <p:cNvPicPr>
            <a:picLocks noChangeAspect="1"/>
          </p:cNvPicPr>
          <p:nvPr/>
        </p:nvPicPr>
        <p:blipFill>
          <a:blip r:embed="rId4"/>
          <a:stretch>
            <a:fillRect/>
          </a:stretch>
        </p:blipFill>
        <p:spPr>
          <a:xfrm>
            <a:off x="5538997" y="3499003"/>
            <a:ext cx="1133475" cy="1304925"/>
          </a:xfrm>
          <a:prstGeom prst="rect">
            <a:avLst/>
          </a:prstGeom>
        </p:spPr>
      </p:pic>
      <p:pic>
        <p:nvPicPr>
          <p:cNvPr id="6" name="그림 5"/>
          <p:cNvPicPr>
            <a:picLocks noChangeAspect="1"/>
          </p:cNvPicPr>
          <p:nvPr/>
        </p:nvPicPr>
        <p:blipFill>
          <a:blip r:embed="rId5"/>
          <a:stretch>
            <a:fillRect/>
          </a:stretch>
        </p:blipFill>
        <p:spPr>
          <a:xfrm rot="20209562">
            <a:off x="76968" y="3555429"/>
            <a:ext cx="1133475" cy="1304925"/>
          </a:xfrm>
          <a:prstGeom prst="rect">
            <a:avLst/>
          </a:prstGeom>
        </p:spPr>
      </p:pic>
      <p:pic>
        <p:nvPicPr>
          <p:cNvPr id="7" name="그림 6"/>
          <p:cNvPicPr>
            <a:picLocks noChangeAspect="1"/>
          </p:cNvPicPr>
          <p:nvPr/>
        </p:nvPicPr>
        <p:blipFill>
          <a:blip r:embed="rId6"/>
          <a:stretch>
            <a:fillRect/>
          </a:stretch>
        </p:blipFill>
        <p:spPr>
          <a:xfrm>
            <a:off x="7195561" y="3460901"/>
            <a:ext cx="1514475" cy="1381125"/>
          </a:xfrm>
          <a:prstGeom prst="rect">
            <a:avLst/>
          </a:prstGeom>
        </p:spPr>
      </p:pic>
      <p:sp>
        <p:nvSpPr>
          <p:cNvPr id="8" name="TextBox 7"/>
          <p:cNvSpPr txBox="1"/>
          <p:nvPr/>
        </p:nvSpPr>
        <p:spPr>
          <a:xfrm>
            <a:off x="7519160" y="6552198"/>
            <a:ext cx="1615696" cy="307777"/>
          </a:xfrm>
          <a:prstGeom prst="rect">
            <a:avLst/>
          </a:prstGeom>
          <a:noFill/>
        </p:spPr>
        <p:txBody>
          <a:bodyPr wrap="square" rtlCol="0">
            <a:spAutoFit/>
          </a:bodyPr>
          <a:lstStyle/>
          <a:p>
            <a:r>
              <a:rPr lang="en-US" altLang="ko-KR" sz="700" dirty="0"/>
              <a:t>Image source : RÉMI MUNOS</a:t>
            </a:r>
          </a:p>
          <a:p>
            <a:r>
              <a:rPr lang="en-US" altLang="ko-KR" sz="700" dirty="0"/>
              <a:t>RAPPORT ANNUEL INRIA 2008 </a:t>
            </a:r>
            <a:endParaRPr lang="ko-KR" altLang="en-US" sz="700" dirty="0"/>
          </a:p>
        </p:txBody>
      </p:sp>
      <p:pic>
        <p:nvPicPr>
          <p:cNvPr id="9" name="그림 8"/>
          <p:cNvPicPr>
            <a:picLocks noChangeAspect="1"/>
          </p:cNvPicPr>
          <p:nvPr/>
        </p:nvPicPr>
        <p:blipFill>
          <a:blip r:embed="rId7"/>
          <a:stretch>
            <a:fillRect/>
          </a:stretch>
        </p:blipFill>
        <p:spPr>
          <a:xfrm>
            <a:off x="1598165" y="3127527"/>
            <a:ext cx="1962150" cy="2047875"/>
          </a:xfrm>
          <a:prstGeom prst="rect">
            <a:avLst/>
          </a:prstGeom>
        </p:spPr>
      </p:pic>
      <p:sp>
        <p:nvSpPr>
          <p:cNvPr id="10" name="오른쪽 화살표 9"/>
          <p:cNvSpPr/>
          <p:nvPr/>
        </p:nvSpPr>
        <p:spPr>
          <a:xfrm>
            <a:off x="1345594" y="4077072"/>
            <a:ext cx="651233" cy="26164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err="1">
                <a:solidFill>
                  <a:srgbClr val="0000FF"/>
                </a:solidFill>
              </a:rPr>
              <a:t>패달</a:t>
            </a:r>
            <a:r>
              <a:rPr lang="ko-KR" altLang="en-US" sz="600" dirty="0">
                <a:solidFill>
                  <a:srgbClr val="0000FF"/>
                </a:solidFill>
              </a:rPr>
              <a:t> 가속</a:t>
            </a:r>
          </a:p>
        </p:txBody>
      </p:sp>
      <p:sp>
        <p:nvSpPr>
          <p:cNvPr id="11" name="오른쪽 화살표 10"/>
          <p:cNvSpPr/>
          <p:nvPr/>
        </p:nvSpPr>
        <p:spPr>
          <a:xfrm>
            <a:off x="3268865" y="4077072"/>
            <a:ext cx="651233" cy="26164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err="1">
                <a:solidFill>
                  <a:srgbClr val="0000FF"/>
                </a:solidFill>
              </a:rPr>
              <a:t>한손</a:t>
            </a:r>
            <a:r>
              <a:rPr lang="ko-KR" altLang="en-US" sz="600" dirty="0">
                <a:solidFill>
                  <a:srgbClr val="0000FF"/>
                </a:solidFill>
              </a:rPr>
              <a:t> 주행</a:t>
            </a:r>
          </a:p>
        </p:txBody>
      </p:sp>
      <p:sp>
        <p:nvSpPr>
          <p:cNvPr id="12" name="오른쪽 화살표 11"/>
          <p:cNvSpPr/>
          <p:nvPr/>
        </p:nvSpPr>
        <p:spPr>
          <a:xfrm>
            <a:off x="6706638" y="4077072"/>
            <a:ext cx="651233" cy="26164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err="1">
                <a:solidFill>
                  <a:srgbClr val="0000FF"/>
                </a:solidFill>
              </a:rPr>
              <a:t>두손</a:t>
            </a:r>
            <a:r>
              <a:rPr lang="ko-KR" altLang="en-US" sz="600" dirty="0">
                <a:solidFill>
                  <a:srgbClr val="0000FF"/>
                </a:solidFill>
              </a:rPr>
              <a:t> 주행</a:t>
            </a:r>
          </a:p>
        </p:txBody>
      </p:sp>
      <p:sp>
        <p:nvSpPr>
          <p:cNvPr id="13" name="오른쪽 화살표 12"/>
          <p:cNvSpPr/>
          <p:nvPr/>
        </p:nvSpPr>
        <p:spPr>
          <a:xfrm>
            <a:off x="5128774" y="4077072"/>
            <a:ext cx="651233" cy="26164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err="1">
                <a:solidFill>
                  <a:srgbClr val="0000FF"/>
                </a:solidFill>
              </a:rPr>
              <a:t>두손</a:t>
            </a:r>
            <a:r>
              <a:rPr lang="ko-KR" altLang="en-US" sz="600" dirty="0">
                <a:solidFill>
                  <a:srgbClr val="0000FF"/>
                </a:solidFill>
              </a:rPr>
              <a:t> 주행</a:t>
            </a:r>
          </a:p>
        </p:txBody>
      </p:sp>
      <p:sp>
        <p:nvSpPr>
          <p:cNvPr id="14" name="TextBox 13"/>
          <p:cNvSpPr txBox="1"/>
          <p:nvPr/>
        </p:nvSpPr>
        <p:spPr>
          <a:xfrm>
            <a:off x="595426" y="4750181"/>
            <a:ext cx="492443" cy="276999"/>
          </a:xfrm>
          <a:prstGeom prst="rect">
            <a:avLst/>
          </a:prstGeom>
          <a:noFill/>
        </p:spPr>
        <p:txBody>
          <a:bodyPr wrap="none" rtlCol="0">
            <a:spAutoFit/>
          </a:bodyPr>
          <a:lstStyle/>
          <a:p>
            <a:r>
              <a:rPr lang="ko-KR" altLang="en-US" sz="1200" b="1" dirty="0"/>
              <a:t>상태</a:t>
            </a:r>
          </a:p>
        </p:txBody>
      </p:sp>
      <p:sp>
        <p:nvSpPr>
          <p:cNvPr id="15" name="TextBox 14"/>
          <p:cNvSpPr txBox="1"/>
          <p:nvPr/>
        </p:nvSpPr>
        <p:spPr>
          <a:xfrm>
            <a:off x="1448175" y="4750181"/>
            <a:ext cx="492443" cy="276999"/>
          </a:xfrm>
          <a:prstGeom prst="rect">
            <a:avLst/>
          </a:prstGeom>
          <a:noFill/>
        </p:spPr>
        <p:txBody>
          <a:bodyPr wrap="none" rtlCol="0">
            <a:spAutoFit/>
          </a:bodyPr>
          <a:lstStyle/>
          <a:p>
            <a:r>
              <a:rPr lang="ko-KR" altLang="en-US" sz="1200" b="1" dirty="0"/>
              <a:t>행동</a:t>
            </a:r>
          </a:p>
        </p:txBody>
      </p:sp>
      <p:sp>
        <p:nvSpPr>
          <p:cNvPr id="16" name="TextBox 15"/>
          <p:cNvSpPr txBox="1"/>
          <p:nvPr/>
        </p:nvSpPr>
        <p:spPr>
          <a:xfrm>
            <a:off x="2398902" y="4750181"/>
            <a:ext cx="492443" cy="276999"/>
          </a:xfrm>
          <a:prstGeom prst="rect">
            <a:avLst/>
          </a:prstGeom>
          <a:noFill/>
        </p:spPr>
        <p:txBody>
          <a:bodyPr wrap="none" rtlCol="0">
            <a:spAutoFit/>
          </a:bodyPr>
          <a:lstStyle/>
          <a:p>
            <a:r>
              <a:rPr lang="ko-KR" altLang="en-US" sz="1200" b="1" dirty="0"/>
              <a:t>상태</a:t>
            </a:r>
          </a:p>
        </p:txBody>
      </p:sp>
      <p:sp>
        <p:nvSpPr>
          <p:cNvPr id="17" name="TextBox 16"/>
          <p:cNvSpPr txBox="1"/>
          <p:nvPr/>
        </p:nvSpPr>
        <p:spPr>
          <a:xfrm>
            <a:off x="3268865" y="4750181"/>
            <a:ext cx="492443" cy="276999"/>
          </a:xfrm>
          <a:prstGeom prst="rect">
            <a:avLst/>
          </a:prstGeom>
          <a:noFill/>
        </p:spPr>
        <p:txBody>
          <a:bodyPr wrap="none" rtlCol="0">
            <a:spAutoFit/>
          </a:bodyPr>
          <a:lstStyle/>
          <a:p>
            <a:r>
              <a:rPr lang="ko-KR" altLang="en-US" sz="1200" b="1" dirty="0"/>
              <a:t>행동</a:t>
            </a:r>
          </a:p>
        </p:txBody>
      </p:sp>
      <p:sp>
        <p:nvSpPr>
          <p:cNvPr id="18" name="TextBox 17"/>
          <p:cNvSpPr txBox="1"/>
          <p:nvPr/>
        </p:nvSpPr>
        <p:spPr>
          <a:xfrm>
            <a:off x="4289457" y="4750181"/>
            <a:ext cx="492443" cy="276999"/>
          </a:xfrm>
          <a:prstGeom prst="rect">
            <a:avLst/>
          </a:prstGeom>
          <a:noFill/>
        </p:spPr>
        <p:txBody>
          <a:bodyPr wrap="none" rtlCol="0">
            <a:spAutoFit/>
          </a:bodyPr>
          <a:lstStyle/>
          <a:p>
            <a:r>
              <a:rPr lang="ko-KR" altLang="en-US" sz="1200" b="1" dirty="0"/>
              <a:t>상태</a:t>
            </a:r>
          </a:p>
        </p:txBody>
      </p:sp>
      <p:sp>
        <p:nvSpPr>
          <p:cNvPr id="19" name="TextBox 18"/>
          <p:cNvSpPr txBox="1"/>
          <p:nvPr/>
        </p:nvSpPr>
        <p:spPr>
          <a:xfrm>
            <a:off x="5159420" y="4750181"/>
            <a:ext cx="492443" cy="276999"/>
          </a:xfrm>
          <a:prstGeom prst="rect">
            <a:avLst/>
          </a:prstGeom>
          <a:noFill/>
        </p:spPr>
        <p:txBody>
          <a:bodyPr wrap="none" rtlCol="0">
            <a:spAutoFit/>
          </a:bodyPr>
          <a:lstStyle/>
          <a:p>
            <a:r>
              <a:rPr lang="ko-KR" altLang="en-US" sz="1200" b="1" dirty="0"/>
              <a:t>행동</a:t>
            </a:r>
          </a:p>
        </p:txBody>
      </p:sp>
      <p:sp>
        <p:nvSpPr>
          <p:cNvPr id="20" name="TextBox 19"/>
          <p:cNvSpPr txBox="1"/>
          <p:nvPr/>
        </p:nvSpPr>
        <p:spPr>
          <a:xfrm>
            <a:off x="5922682" y="4750181"/>
            <a:ext cx="492443" cy="276999"/>
          </a:xfrm>
          <a:prstGeom prst="rect">
            <a:avLst/>
          </a:prstGeom>
          <a:noFill/>
        </p:spPr>
        <p:txBody>
          <a:bodyPr wrap="none" rtlCol="0">
            <a:spAutoFit/>
          </a:bodyPr>
          <a:lstStyle/>
          <a:p>
            <a:r>
              <a:rPr lang="ko-KR" altLang="en-US" sz="1200" b="1" dirty="0"/>
              <a:t>상태</a:t>
            </a:r>
          </a:p>
        </p:txBody>
      </p:sp>
      <p:sp>
        <p:nvSpPr>
          <p:cNvPr id="21" name="TextBox 20"/>
          <p:cNvSpPr txBox="1"/>
          <p:nvPr/>
        </p:nvSpPr>
        <p:spPr>
          <a:xfrm>
            <a:off x="6792645" y="4750181"/>
            <a:ext cx="492443" cy="276999"/>
          </a:xfrm>
          <a:prstGeom prst="rect">
            <a:avLst/>
          </a:prstGeom>
          <a:noFill/>
        </p:spPr>
        <p:txBody>
          <a:bodyPr wrap="none" rtlCol="0">
            <a:spAutoFit/>
          </a:bodyPr>
          <a:lstStyle/>
          <a:p>
            <a:r>
              <a:rPr lang="ko-KR" altLang="en-US" sz="1200" b="1" dirty="0"/>
              <a:t>행동</a:t>
            </a:r>
          </a:p>
        </p:txBody>
      </p:sp>
      <p:sp>
        <p:nvSpPr>
          <p:cNvPr id="22" name="TextBox 21"/>
          <p:cNvSpPr txBox="1"/>
          <p:nvPr/>
        </p:nvSpPr>
        <p:spPr>
          <a:xfrm>
            <a:off x="7636405" y="4750181"/>
            <a:ext cx="492443" cy="276999"/>
          </a:xfrm>
          <a:prstGeom prst="rect">
            <a:avLst/>
          </a:prstGeom>
          <a:noFill/>
        </p:spPr>
        <p:txBody>
          <a:bodyPr wrap="none" rtlCol="0">
            <a:spAutoFit/>
          </a:bodyPr>
          <a:lstStyle/>
          <a:p>
            <a:r>
              <a:rPr lang="ko-KR" altLang="en-US" sz="1200" b="1" dirty="0"/>
              <a:t>상태</a:t>
            </a:r>
          </a:p>
        </p:txBody>
      </p:sp>
      <p:sp>
        <p:nvSpPr>
          <p:cNvPr id="23" name="TextBox 22"/>
          <p:cNvSpPr txBox="1"/>
          <p:nvPr/>
        </p:nvSpPr>
        <p:spPr>
          <a:xfrm>
            <a:off x="7293699" y="5054034"/>
            <a:ext cx="1619205" cy="276999"/>
          </a:xfrm>
          <a:prstGeom prst="rect">
            <a:avLst/>
          </a:prstGeom>
          <a:noFill/>
        </p:spPr>
        <p:txBody>
          <a:bodyPr wrap="square" rtlCol="0">
            <a:spAutoFit/>
          </a:bodyPr>
          <a:lstStyle/>
          <a:p>
            <a:pPr algn="ctr"/>
            <a:r>
              <a:rPr lang="ko-KR" altLang="en-US" sz="1200" b="1" dirty="0">
                <a:solidFill>
                  <a:srgbClr val="FF0000"/>
                </a:solidFill>
              </a:rPr>
              <a:t>정책</a:t>
            </a:r>
            <a:r>
              <a:rPr lang="en-US" altLang="ko-KR" sz="1200" b="1" dirty="0">
                <a:solidFill>
                  <a:srgbClr val="FF0000"/>
                </a:solidFill>
              </a:rPr>
              <a:t>(policy)</a:t>
            </a:r>
            <a:endParaRPr lang="ko-KR" altLang="en-US" sz="1200" b="1" dirty="0">
              <a:solidFill>
                <a:srgbClr val="FF0000"/>
              </a:solidFill>
            </a:endParaRPr>
          </a:p>
        </p:txBody>
      </p:sp>
    </p:spTree>
    <p:extLst>
      <p:ext uri="{BB962C8B-B14F-4D97-AF65-F5344CB8AC3E}">
        <p14:creationId xmlns:p14="http://schemas.microsoft.com/office/powerpoint/2010/main" val="3125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P spid="15" grpId="0"/>
      <p:bldP spid="16" grpId="0"/>
      <p:bldP spid="17" grpId="0"/>
      <p:bldP spid="18" grpId="0"/>
      <p:bldP spid="19" grpId="0"/>
      <p:bldP spid="20"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연구 지능의 요소 기술 </a:t>
            </a:r>
          </a:p>
        </p:txBody>
      </p:sp>
      <p:sp>
        <p:nvSpPr>
          <p:cNvPr id="3" name="내용 개체 틀 2"/>
          <p:cNvSpPr>
            <a:spLocks noGrp="1"/>
          </p:cNvSpPr>
          <p:nvPr>
            <p:ph idx="1"/>
          </p:nvPr>
        </p:nvSpPr>
        <p:spPr/>
        <p:txBody>
          <a:bodyPr/>
          <a:lstStyle/>
          <a:p>
            <a:r>
              <a:rPr lang="ko-KR" altLang="en-US" b="1" dirty="0"/>
              <a:t>계획수립</a:t>
            </a:r>
            <a:r>
              <a:rPr lang="en-US" altLang="ko-KR" dirty="0"/>
              <a:t>(planning)</a:t>
            </a:r>
            <a:r>
              <a:rPr lang="ko-KR" altLang="en-US" dirty="0"/>
              <a:t> </a:t>
            </a:r>
            <a:endParaRPr lang="en-US" altLang="ko-KR" dirty="0"/>
          </a:p>
          <a:p>
            <a:pPr lvl="1"/>
            <a:r>
              <a:rPr lang="ko-KR" altLang="en-US" dirty="0"/>
              <a:t>현재 상태에서 </a:t>
            </a:r>
            <a:r>
              <a:rPr lang="ko-KR" altLang="en-US" b="1" dirty="0"/>
              <a:t>목표</a:t>
            </a:r>
            <a:r>
              <a:rPr lang="ko-KR" altLang="en-US" dirty="0"/>
              <a:t>하는 </a:t>
            </a:r>
            <a:r>
              <a:rPr lang="ko-KR" altLang="en-US" b="1" dirty="0"/>
              <a:t>상태</a:t>
            </a:r>
            <a:r>
              <a:rPr lang="ko-KR" altLang="en-US" dirty="0"/>
              <a:t>에 도달하기 위해 수행해야 할 일련의 </a:t>
            </a:r>
            <a:br>
              <a:rPr lang="en-US" altLang="ko-KR" dirty="0"/>
            </a:br>
            <a:r>
              <a:rPr lang="ko-KR" altLang="en-US" b="1" dirty="0"/>
              <a:t>행동 순서</a:t>
            </a:r>
            <a:r>
              <a:rPr lang="ko-KR" altLang="en-US" dirty="0"/>
              <a:t>를 결정하는 것</a:t>
            </a:r>
            <a:endParaRPr lang="en-US" altLang="ko-KR" dirty="0"/>
          </a:p>
          <a:p>
            <a:pPr lvl="1"/>
            <a:r>
              <a:rPr lang="ko-KR" altLang="en-US" dirty="0"/>
              <a:t>작업 수행 절차 계획 </a:t>
            </a:r>
          </a:p>
          <a:p>
            <a:pPr lvl="1"/>
            <a:r>
              <a:rPr lang="ko-KR" altLang="en-US" dirty="0"/>
              <a:t>로봇의 움직임 계획</a:t>
            </a:r>
            <a:endParaRPr lang="en-US" altLang="ko-KR" dirty="0"/>
          </a:p>
          <a:p>
            <a:pPr lvl="1"/>
            <a:endParaRPr lang="ko-KR" altLang="en-US" dirty="0"/>
          </a:p>
        </p:txBody>
      </p:sp>
      <p:sp>
        <p:nvSpPr>
          <p:cNvPr id="4" name="직사각형 7"/>
          <p:cNvSpPr>
            <a:spLocks noChangeArrowheads="1"/>
          </p:cNvSpPr>
          <p:nvPr/>
        </p:nvSpPr>
        <p:spPr bwMode="auto">
          <a:xfrm>
            <a:off x="1043608" y="6381328"/>
            <a:ext cx="4572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itchFamily="2" charset="2"/>
              <a:buChar char="v"/>
              <a:defRPr sz="2000">
                <a:solidFill>
                  <a:schemeClr val="tx1"/>
                </a:solidFill>
                <a:latin typeface="Comic Sans MS" pitchFamily="66" charset="0"/>
                <a:ea typeface="HY견고딕" pitchFamily="18" charset="-127"/>
              </a:defRPr>
            </a:lvl1pPr>
            <a:lvl2pPr marL="742950" indent="-285750" eaLnBrk="0" hangingPunct="0">
              <a:spcBef>
                <a:spcPct val="20000"/>
              </a:spcBef>
              <a:buClr>
                <a:srgbClr val="666633"/>
              </a:buClr>
              <a:buFont typeface="Wingdings" pitchFamily="2" charset="2"/>
              <a:buChar char="§"/>
              <a:defRPr sz="1700">
                <a:solidFill>
                  <a:srgbClr val="333300"/>
                </a:solidFill>
                <a:latin typeface="Comic Sans MS" pitchFamily="66" charset="0"/>
                <a:ea typeface="HY견고딕" pitchFamily="18" charset="-127"/>
              </a:defRPr>
            </a:lvl2pPr>
            <a:lvl3pPr marL="1143000" indent="-228600" eaLnBrk="0" hangingPunct="0">
              <a:spcBef>
                <a:spcPct val="20000"/>
              </a:spcBef>
              <a:buClr>
                <a:srgbClr val="FF6600"/>
              </a:buClr>
              <a:buFont typeface="Wingdings" pitchFamily="2" charset="2"/>
              <a:buChar char="§"/>
              <a:defRPr sz="1500">
                <a:solidFill>
                  <a:srgbClr val="333300"/>
                </a:solidFill>
                <a:latin typeface="Comic Sans MS" pitchFamily="66" charset="0"/>
                <a:ea typeface="HY견고딕" pitchFamily="18" charset="-127"/>
              </a:defRPr>
            </a:lvl3pPr>
            <a:lvl4pPr marL="1600200" indent="-228600" eaLnBrk="0" hangingPunct="0">
              <a:spcBef>
                <a:spcPct val="20000"/>
              </a:spcBef>
              <a:buClr>
                <a:srgbClr val="996600"/>
              </a:buClr>
              <a:buFont typeface="Wingdings" pitchFamily="2" charset="2"/>
              <a:buChar char="Ø"/>
              <a:defRPr sz="1500" b="1">
                <a:solidFill>
                  <a:schemeClr val="tx1"/>
                </a:solidFill>
                <a:latin typeface="맑은 고딕" pitchFamily="50" charset="-127"/>
                <a:ea typeface="맑은 고딕" pitchFamily="50" charset="-127"/>
              </a:defRPr>
            </a:lvl4pPr>
            <a:lvl5pPr marL="2057400" indent="-228600" eaLnBrk="0" hangingPunct="0">
              <a:spcBef>
                <a:spcPct val="20000"/>
              </a:spcBef>
              <a:buChar char="»"/>
              <a:defRPr sz="1600">
                <a:solidFill>
                  <a:schemeClr val="tx1"/>
                </a:solidFill>
                <a:latin typeface="돋움" pitchFamily="50" charset="-127"/>
                <a:ea typeface="돋움" pitchFamily="50" charset="-127"/>
              </a:defRPr>
            </a:lvl5pPr>
            <a:lvl6pPr marL="25146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6pPr>
            <a:lvl7pPr marL="29718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7pPr>
            <a:lvl8pPr marL="34290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8pPr>
            <a:lvl9pPr marL="38862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9pPr>
          </a:lstStyle>
          <a:p>
            <a:pPr eaLnBrk="1" hangingPunct="1">
              <a:spcBef>
                <a:spcPct val="0"/>
              </a:spcBef>
              <a:buClrTx/>
              <a:buFontTx/>
              <a:buNone/>
            </a:pPr>
            <a:r>
              <a:rPr lang="en-US" altLang="ko-KR" sz="1100" dirty="0">
                <a:solidFill>
                  <a:srgbClr val="292929"/>
                </a:solidFill>
                <a:latin typeface="돋움" pitchFamily="50" charset="-127"/>
                <a:ea typeface="돋움" pitchFamily="50" charset="-127"/>
                <a:hlinkClick r:id="rId2"/>
              </a:rPr>
              <a:t>http://www.youtube.com/watch?v=1u4PR-pfghU</a:t>
            </a:r>
            <a:r>
              <a:rPr lang="en-US" altLang="ko-KR" sz="1100" dirty="0">
                <a:solidFill>
                  <a:srgbClr val="292929"/>
                </a:solidFill>
                <a:latin typeface="돋움" pitchFamily="50" charset="-127"/>
                <a:ea typeface="돋움" pitchFamily="50" charset="-127"/>
              </a:rPr>
              <a:t> </a:t>
            </a:r>
            <a:endParaRPr lang="ko-KR" altLang="en-US" sz="1100" dirty="0">
              <a:solidFill>
                <a:srgbClr val="292929"/>
              </a:solidFill>
              <a:latin typeface="돋움" pitchFamily="50" charset="-127"/>
              <a:ea typeface="돋움" pitchFamily="50" charset="-127"/>
            </a:endParaRPr>
          </a:p>
        </p:txBody>
      </p:sp>
      <p:pic>
        <p:nvPicPr>
          <p:cNvPr id="5" name="Picture 15" descr="Path Planning, by Jorge Ch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356992"/>
            <a:ext cx="249555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na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933056"/>
            <a:ext cx="3241675"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순서도: 종속 처리 7"/>
          <p:cNvSpPr/>
          <p:nvPr/>
        </p:nvSpPr>
        <p:spPr>
          <a:xfrm>
            <a:off x="3635896" y="6165304"/>
            <a:ext cx="288032" cy="16713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6156176" y="6381328"/>
            <a:ext cx="1821332" cy="215444"/>
          </a:xfrm>
          <a:prstGeom prst="rect">
            <a:avLst/>
          </a:prstGeom>
        </p:spPr>
        <p:txBody>
          <a:bodyPr wrap="none">
            <a:spAutoFit/>
          </a:bodyPr>
          <a:lstStyle/>
          <a:p>
            <a:r>
              <a:rPr lang="en-US" sz="800" dirty="0"/>
              <a:t>Image : spir.al,  gamma.cs.unc.edu </a:t>
            </a:r>
          </a:p>
        </p:txBody>
      </p:sp>
    </p:spTree>
    <p:extLst>
      <p:ext uri="{BB962C8B-B14F-4D97-AF65-F5344CB8AC3E}">
        <p14:creationId xmlns:p14="http://schemas.microsoft.com/office/powerpoint/2010/main" val="3324390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주요 응용 분야 </a:t>
            </a:r>
          </a:p>
        </p:txBody>
      </p:sp>
      <p:sp>
        <p:nvSpPr>
          <p:cNvPr id="3" name="내용 개체 틀 2"/>
          <p:cNvSpPr>
            <a:spLocks noGrp="1"/>
          </p:cNvSpPr>
          <p:nvPr>
            <p:ph idx="1"/>
          </p:nvPr>
        </p:nvSpPr>
        <p:spPr/>
        <p:txBody>
          <a:bodyPr/>
          <a:lstStyle/>
          <a:p>
            <a:r>
              <a:rPr lang="ko-KR" altLang="en-US" b="1" dirty="0"/>
              <a:t>전문가시스템</a:t>
            </a:r>
            <a:r>
              <a:rPr lang="en-US" altLang="ko-KR" dirty="0"/>
              <a:t>(expert system)</a:t>
            </a:r>
          </a:p>
          <a:p>
            <a:pPr lvl="1"/>
            <a:r>
              <a:rPr lang="ko-KR" altLang="en-US" b="1" dirty="0"/>
              <a:t>특정 문제 영역</a:t>
            </a:r>
            <a:r>
              <a:rPr lang="ko-KR" altLang="en-US" dirty="0"/>
              <a:t>에 대해 </a:t>
            </a:r>
            <a:r>
              <a:rPr lang="ko-KR" altLang="en-US" b="1" dirty="0"/>
              <a:t>전문가 수준</a:t>
            </a:r>
            <a:r>
              <a:rPr lang="ko-KR" altLang="en-US" dirty="0"/>
              <a:t>의 해법을 제공하는 것</a:t>
            </a:r>
            <a:endParaRPr lang="en-US" altLang="ko-KR" dirty="0"/>
          </a:p>
          <a:p>
            <a:pPr lvl="1"/>
            <a:r>
              <a:rPr lang="ko-KR" altLang="en-US" dirty="0"/>
              <a:t>간단한 </a:t>
            </a:r>
            <a:r>
              <a:rPr lang="ko-KR" altLang="en-US" b="1" dirty="0"/>
              <a:t>제어시스템</a:t>
            </a:r>
            <a:r>
              <a:rPr lang="ko-KR" altLang="en-US" dirty="0"/>
              <a:t>에서부터 복잡한 계산과 추론을 요구하는 </a:t>
            </a:r>
            <a:r>
              <a:rPr lang="ko-KR" altLang="en-US" b="1" dirty="0"/>
              <a:t>의료 진단</a:t>
            </a:r>
            <a:r>
              <a:rPr lang="en-US" altLang="ko-KR" b="1" dirty="0"/>
              <a:t>, </a:t>
            </a:r>
            <a:r>
              <a:rPr lang="ko-KR" altLang="en-US" dirty="0"/>
              <a:t> </a:t>
            </a:r>
            <a:r>
              <a:rPr lang="ko-KR" altLang="en-US" b="1" dirty="0"/>
              <a:t>고장 진단</a:t>
            </a:r>
            <a:r>
              <a:rPr lang="en-US" altLang="ko-KR" b="1" dirty="0"/>
              <a:t>,</a:t>
            </a:r>
            <a:r>
              <a:rPr lang="ko-KR" altLang="en-US" b="1" dirty="0"/>
              <a:t> 추천</a:t>
            </a:r>
            <a:r>
              <a:rPr lang="en-US" altLang="ko-KR" b="1" dirty="0"/>
              <a:t> </a:t>
            </a:r>
            <a:r>
              <a:rPr lang="ko-KR" altLang="en-US" dirty="0"/>
              <a:t>시스템</a:t>
            </a:r>
            <a:r>
              <a:rPr lang="en-US" altLang="ko-KR" dirty="0"/>
              <a:t> </a:t>
            </a:r>
          </a:p>
          <a:p>
            <a:pPr lvl="1"/>
            <a:r>
              <a:rPr lang="ko-KR" altLang="en-US" dirty="0"/>
              <a:t>작업 중요도 높은 분야의 경우 추천 정보로 활용 </a:t>
            </a:r>
            <a:endParaRPr lang="en-US" altLang="ko-KR" dirty="0"/>
          </a:p>
          <a:p>
            <a:pPr lvl="2"/>
            <a:r>
              <a:rPr lang="ko-KR" altLang="en-US" dirty="0"/>
              <a:t>최종 결정은 현장 작업자가 담당 </a:t>
            </a:r>
            <a:endParaRPr lang="en-US" altLang="ko-KR" dirty="0"/>
          </a:p>
          <a:p>
            <a:pPr lvl="2"/>
            <a:r>
              <a:rPr lang="ko-KR" altLang="en-US" dirty="0"/>
              <a:t>원자력 발전소</a:t>
            </a:r>
            <a:r>
              <a:rPr lang="en-US" altLang="ko-KR" dirty="0"/>
              <a:t>, </a:t>
            </a:r>
            <a:r>
              <a:rPr lang="ko-KR" altLang="en-US" dirty="0"/>
              <a:t>항공우주 분야 등 </a:t>
            </a:r>
            <a:endParaRPr lang="en-US" altLang="ko-KR" dirty="0"/>
          </a:p>
          <a:p>
            <a:pPr lvl="1"/>
            <a:r>
              <a:rPr lang="ko-KR" altLang="en-US" dirty="0"/>
              <a:t>지식 표현과 추론 부분 분리하여 구성 </a:t>
            </a:r>
            <a:endParaRPr lang="en-US" altLang="ko-KR" dirty="0"/>
          </a:p>
          <a:p>
            <a:pPr lvl="2"/>
            <a:r>
              <a:rPr lang="ko-KR" altLang="en-US" dirty="0"/>
              <a:t>지식만 변경하면 변화하는 환경에 쉽게 대응 </a:t>
            </a:r>
            <a:endParaRPr lang="en-US" altLang="ko-KR" dirty="0"/>
          </a:p>
          <a:p>
            <a:pPr lvl="1"/>
            <a:r>
              <a:rPr lang="ko-KR" altLang="en-US" dirty="0"/>
              <a:t>규칙기반 시스템</a:t>
            </a:r>
            <a:r>
              <a:rPr lang="en-US" altLang="ko-KR" dirty="0"/>
              <a:t>(rule-based system)</a:t>
            </a:r>
            <a:r>
              <a:rPr lang="ko-KR" altLang="en-US"/>
              <a:t>을 통한 구현 </a:t>
            </a:r>
            <a:endParaRPr lang="ko-KR" altLang="en-US" dirty="0"/>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920087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a:t>인공지능이란</a:t>
            </a:r>
            <a:endParaRPr lang="ko-KR" altLang="en-US" dirty="0"/>
          </a:p>
        </p:txBody>
      </p:sp>
      <p:sp>
        <p:nvSpPr>
          <p:cNvPr id="3" name="내용 개체 틀 2"/>
          <p:cNvSpPr>
            <a:spLocks noGrp="1"/>
          </p:cNvSpPr>
          <p:nvPr>
            <p:ph idx="1"/>
          </p:nvPr>
        </p:nvSpPr>
        <p:spPr/>
        <p:txBody>
          <a:bodyPr/>
          <a:lstStyle/>
          <a:p>
            <a:pPr lvl="3"/>
            <a:endParaRPr lang="en-US" altLang="ko-KR" dirty="0"/>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 name="Picture 2" descr="http://t1.gstatic.com/images?q=tbn:4x0Ff7kvtVXrGM:http://img16.imageshack.us/img16/4900/artificialintelligencea.jpg&amp;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018" y="1844824"/>
            <a:ext cx="22002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http://t3.gstatic.com/images?q=tbn:ANd9GcTSoudzBPA1-oroYFvarMWW2SS3qvSJsJJD4pJU5BdaNg4E2Vo&amp;t=1&amp;usg=__niLxIPBFrPTYtYMzHssiOrFQ6p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844824"/>
            <a:ext cx="19589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t3.gstatic.com/images?q=tbn:ANd9GcRdlX-lkmxi7WT0JZdlAS19fDC8QRBpBEFJMVt7mBBppAYVMaQ&amp;t=1&amp;usg=__Mw-_PBbGU95FzdZE0OryADqeLj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226" y="1844824"/>
            <a:ext cx="17303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http://images4.wikia.nocookie.net/__cb20090524204257/starwars/images/thumb/1/1a/R2d2.jpg/250px-R2d2.jpg">
            <a:hlinkClick r:id="rId5" tooltip="R2d2.jpg"/>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26" y="1766876"/>
            <a:ext cx="1323975"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http://ia.media-imdb.com/images/M/MV5BNTY0NDQxMTAxMF5BMl5BanBnXkFtZTcwODIxMjUyMQ@@._V1._CR0,0,319,319_SS100_.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528" y="4509120"/>
            <a:ext cx="1656183"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www.buffalonews.com/storyimage/BN/20140111/CITYANDREGION/140119779/AR/0/AR-140119779.jpg&amp;maxW=9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9256" y="5301208"/>
            <a:ext cx="2359248" cy="1327077"/>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1" y="3817446"/>
            <a:ext cx="1872208" cy="2707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9256" y="3645024"/>
            <a:ext cx="235267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596336" y="6611779"/>
            <a:ext cx="1407758" cy="246221"/>
          </a:xfrm>
          <a:prstGeom prst="rect">
            <a:avLst/>
          </a:prstGeom>
          <a:noFill/>
        </p:spPr>
        <p:txBody>
          <a:bodyPr wrap="none" rtlCol="0">
            <a:spAutoFit/>
          </a:bodyPr>
          <a:lstStyle/>
          <a:p>
            <a:r>
              <a:rPr lang="en-US" altLang="ko-KR" sz="1000" dirty="0"/>
              <a:t>Images</a:t>
            </a:r>
            <a:r>
              <a:rPr lang="ko-KR" altLang="en-US" sz="1000" dirty="0"/>
              <a:t> </a:t>
            </a:r>
            <a:r>
              <a:rPr lang="en-US" altLang="ko-KR" sz="1000" dirty="0"/>
              <a:t>: google.com</a:t>
            </a:r>
            <a:endParaRPr lang="ko-KR" altLang="en-US" sz="1000" dirty="0"/>
          </a:p>
        </p:txBody>
      </p:sp>
      <p:pic>
        <p:nvPicPr>
          <p:cNvPr id="7" name="그림 6"/>
          <p:cNvPicPr>
            <a:picLocks noChangeAspect="1"/>
          </p:cNvPicPr>
          <p:nvPr/>
        </p:nvPicPr>
        <p:blipFill>
          <a:blip r:embed="rId12"/>
          <a:stretch>
            <a:fillRect/>
          </a:stretch>
        </p:blipFill>
        <p:spPr>
          <a:xfrm>
            <a:off x="2411760" y="4149080"/>
            <a:ext cx="1814940" cy="2088232"/>
          </a:xfrm>
          <a:prstGeom prst="rect">
            <a:avLst/>
          </a:prstGeom>
        </p:spPr>
      </p:pic>
      <p:sp>
        <p:nvSpPr>
          <p:cNvPr id="17" name="내용 개체 틀 2"/>
          <p:cNvSpPr txBox="1">
            <a:spLocks/>
          </p:cNvSpPr>
          <p:nvPr/>
        </p:nvSpPr>
        <p:spPr>
          <a:xfrm>
            <a:off x="609600" y="1349152"/>
            <a:ext cx="8229600" cy="532859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Wingdings" pitchFamily="2" charset="2"/>
              <a:buChar char="v"/>
              <a:defRPr sz="2000" kern="1200">
                <a:solidFill>
                  <a:schemeClr val="tx1"/>
                </a:solidFill>
                <a:latin typeface="+mn-lt"/>
                <a:ea typeface="+mn-ea"/>
                <a:cs typeface="+mn-cs"/>
              </a:defRPr>
            </a:lvl1pPr>
            <a:lvl2pPr marL="742950" indent="-285750" algn="l" defTabSz="914400" rtl="0" eaLnBrk="1" latinLnBrk="1" hangingPunct="1">
              <a:spcBef>
                <a:spcPct val="20000"/>
              </a:spcBef>
              <a:buFont typeface="Wingdings" pitchFamily="2" charset="2"/>
              <a:buChar char="§"/>
              <a:defRPr sz="1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b="1" dirty="0"/>
              <a:t>영화 속의 인공지능 </a:t>
            </a:r>
            <a:endParaRPr lang="en-US" altLang="ko-KR" dirty="0"/>
          </a:p>
        </p:txBody>
      </p:sp>
    </p:spTree>
    <p:extLst>
      <p:ext uri="{BB962C8B-B14F-4D97-AF65-F5344CB8AC3E}">
        <p14:creationId xmlns:p14="http://schemas.microsoft.com/office/powerpoint/2010/main" val="24941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주요 응용 분야 </a:t>
            </a:r>
          </a:p>
        </p:txBody>
      </p:sp>
      <p:sp>
        <p:nvSpPr>
          <p:cNvPr id="3" name="내용 개체 틀 2"/>
          <p:cNvSpPr>
            <a:spLocks noGrp="1"/>
          </p:cNvSpPr>
          <p:nvPr>
            <p:ph idx="1"/>
          </p:nvPr>
        </p:nvSpPr>
        <p:spPr/>
        <p:txBody>
          <a:bodyPr>
            <a:normAutofit/>
          </a:bodyPr>
          <a:lstStyle/>
          <a:p>
            <a:r>
              <a:rPr lang="ko-KR" altLang="en-US" b="1" dirty="0"/>
              <a:t>데이터 </a:t>
            </a:r>
            <a:r>
              <a:rPr lang="ko-KR" altLang="en-US" b="1" dirty="0" err="1"/>
              <a:t>마이닝</a:t>
            </a:r>
            <a:r>
              <a:rPr lang="en-US" altLang="ko-KR" dirty="0"/>
              <a:t>(data mining)</a:t>
            </a:r>
          </a:p>
          <a:p>
            <a:pPr lvl="1"/>
            <a:r>
              <a:rPr lang="ko-KR" altLang="en-US" dirty="0"/>
              <a:t>실제 대규모 데이터에서 암묵적인</a:t>
            </a:r>
            <a:r>
              <a:rPr lang="en-US" altLang="ko-KR" dirty="0"/>
              <a:t>, </a:t>
            </a:r>
            <a:r>
              <a:rPr lang="ko-KR" altLang="en-US" dirty="0"/>
              <a:t>이전에 알려지지 않은</a:t>
            </a:r>
            <a:r>
              <a:rPr lang="en-US" altLang="ko-KR" dirty="0"/>
              <a:t>, </a:t>
            </a:r>
            <a:r>
              <a:rPr lang="ko-KR" altLang="en-US" dirty="0"/>
              <a:t>잠재적으로 유용할 것 같은 정보를 추출하는 체계적인 과정</a:t>
            </a:r>
            <a:endParaRPr lang="en-US" altLang="ko-KR" dirty="0"/>
          </a:p>
          <a:p>
            <a:pPr lvl="1"/>
            <a:r>
              <a:rPr lang="ko-KR" altLang="en-US" dirty="0"/>
              <a:t>기계학습</a:t>
            </a:r>
            <a:r>
              <a:rPr lang="en-US" altLang="ko-KR" dirty="0"/>
              <a:t>, </a:t>
            </a:r>
            <a:r>
              <a:rPr lang="ko-KR" altLang="en-US" dirty="0"/>
              <a:t>통계학 기법 적용 </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연관</a:t>
            </a:r>
            <a:r>
              <a:rPr lang="en-US" altLang="ko-KR" dirty="0"/>
              <a:t> </a:t>
            </a:r>
            <a:r>
              <a:rPr lang="ko-KR" altLang="en-US" dirty="0"/>
              <a:t>규칙</a:t>
            </a:r>
            <a:r>
              <a:rPr lang="en-US" altLang="ko-KR" dirty="0"/>
              <a:t>. </a:t>
            </a:r>
            <a:r>
              <a:rPr lang="ko-KR" altLang="en-US" dirty="0"/>
              <a:t>분류 패턴</a:t>
            </a:r>
            <a:r>
              <a:rPr lang="en-US" altLang="ko-KR" dirty="0"/>
              <a:t>, </a:t>
            </a:r>
            <a:r>
              <a:rPr lang="ko-KR" altLang="en-US" dirty="0"/>
              <a:t>군집화 패턴</a:t>
            </a:r>
            <a:r>
              <a:rPr lang="en-US" altLang="ko-KR" dirty="0"/>
              <a:t>, </a:t>
            </a:r>
            <a:r>
              <a:rPr lang="ko-KR" altLang="en-US" dirty="0"/>
              <a:t>텍스트 </a:t>
            </a:r>
            <a:r>
              <a:rPr lang="ko-KR" altLang="en-US" dirty="0" err="1"/>
              <a:t>마이닝</a:t>
            </a:r>
            <a:r>
              <a:rPr lang="en-US" altLang="ko-KR" dirty="0"/>
              <a:t>, </a:t>
            </a:r>
            <a:r>
              <a:rPr lang="ko-KR" altLang="en-US" dirty="0"/>
              <a:t>그래프 </a:t>
            </a:r>
            <a:r>
              <a:rPr lang="ko-KR" altLang="en-US" dirty="0" err="1"/>
              <a:t>마이닝</a:t>
            </a:r>
            <a:r>
              <a:rPr lang="ko-KR" altLang="en-US" dirty="0"/>
              <a:t> </a:t>
            </a:r>
            <a:r>
              <a:rPr lang="en-US" altLang="ko-KR" dirty="0"/>
              <a:t>, </a:t>
            </a:r>
            <a:r>
              <a:rPr lang="ko-KR" altLang="en-US" dirty="0"/>
              <a:t>추천</a:t>
            </a:r>
            <a:r>
              <a:rPr lang="en-US" altLang="ko-KR" dirty="0"/>
              <a:t>, </a:t>
            </a:r>
            <a:r>
              <a:rPr lang="ko-KR" altLang="en-US" dirty="0"/>
              <a:t>시각화</a:t>
            </a:r>
            <a:r>
              <a:rPr lang="en-US" altLang="ko-KR" dirty="0"/>
              <a:t>(visualization) </a:t>
            </a:r>
          </a:p>
          <a:p>
            <a:endParaRPr lang="ko-KR" altLang="en-US" dirty="0"/>
          </a:p>
        </p:txBody>
      </p:sp>
      <p:pic>
        <p:nvPicPr>
          <p:cNvPr id="2050" name="Picture 2" descr="http://www.businessnewsdaily.com/images/i/000/005/367/original/data-mining.jpg?interpolation=lanczos-none&amp;fit=around%7C700:5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996952"/>
            <a:ext cx="2736304" cy="2052228"/>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6544015" y="6525344"/>
            <a:ext cx="2147383" cy="276999"/>
          </a:xfrm>
          <a:prstGeom prst="rect">
            <a:avLst/>
          </a:prstGeom>
        </p:spPr>
        <p:txBody>
          <a:bodyPr wrap="none">
            <a:spAutoFit/>
          </a:bodyPr>
          <a:lstStyle/>
          <a:p>
            <a:r>
              <a:rPr lang="en-US" altLang="ko-KR" sz="1200" dirty="0"/>
              <a:t>www.businessnewsdaily.com</a:t>
            </a:r>
            <a:endParaRPr lang="ko-KR" altLang="en-US" sz="1200" dirty="0"/>
          </a:p>
        </p:txBody>
      </p:sp>
      <p:pic>
        <p:nvPicPr>
          <p:cNvPr id="4" name="그림 3"/>
          <p:cNvPicPr>
            <a:picLocks noChangeAspect="1"/>
          </p:cNvPicPr>
          <p:nvPr/>
        </p:nvPicPr>
        <p:blipFill>
          <a:blip r:embed="rId3"/>
          <a:stretch>
            <a:fillRect/>
          </a:stretch>
        </p:blipFill>
        <p:spPr>
          <a:xfrm>
            <a:off x="4355976" y="2348880"/>
            <a:ext cx="4716905" cy="3312368"/>
          </a:xfrm>
          <a:prstGeom prst="rect">
            <a:avLst/>
          </a:prstGeom>
        </p:spPr>
      </p:pic>
    </p:spTree>
    <p:extLst>
      <p:ext uri="{BB962C8B-B14F-4D97-AF65-F5344CB8AC3E}">
        <p14:creationId xmlns:p14="http://schemas.microsoft.com/office/powerpoint/2010/main" val="3641815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연구 지능의 요소 기술 </a:t>
            </a:r>
          </a:p>
        </p:txBody>
      </p:sp>
      <p:sp>
        <p:nvSpPr>
          <p:cNvPr id="3" name="내용 개체 틀 2"/>
          <p:cNvSpPr>
            <a:spLocks noGrp="1"/>
          </p:cNvSpPr>
          <p:nvPr>
            <p:ph idx="1"/>
          </p:nvPr>
        </p:nvSpPr>
        <p:spPr/>
        <p:txBody>
          <a:bodyPr/>
          <a:lstStyle/>
          <a:p>
            <a:r>
              <a:rPr lang="ko-KR" altLang="en-US" b="1" dirty="0"/>
              <a:t>패턴인식</a:t>
            </a:r>
            <a:r>
              <a:rPr lang="en-US" altLang="ko-KR" dirty="0"/>
              <a:t>(pattern recognition)</a:t>
            </a:r>
          </a:p>
          <a:p>
            <a:pPr lvl="1"/>
            <a:r>
              <a:rPr lang="ko-KR" altLang="en-US" dirty="0"/>
              <a:t>데이터에 있는 패턴이나 규칙성을 찾는 것</a:t>
            </a:r>
          </a:p>
          <a:p>
            <a:pPr lvl="1"/>
            <a:r>
              <a:rPr lang="ko-KR" altLang="en-US" dirty="0"/>
              <a:t>문자 인식 </a:t>
            </a:r>
            <a:r>
              <a:rPr lang="en-US" altLang="ko-KR" dirty="0"/>
              <a:t>: </a:t>
            </a:r>
            <a:r>
              <a:rPr lang="ko-KR" altLang="en-US" dirty="0"/>
              <a:t>인쇄체</a:t>
            </a:r>
            <a:r>
              <a:rPr lang="en-US" altLang="ko-KR" dirty="0"/>
              <a:t>, </a:t>
            </a:r>
            <a:r>
              <a:rPr lang="ko-KR" altLang="en-US" dirty="0"/>
              <a:t>필기체</a:t>
            </a:r>
            <a:endParaRPr lang="en-US" altLang="ko-KR" dirty="0"/>
          </a:p>
          <a:p>
            <a:pPr lvl="1"/>
            <a:r>
              <a:rPr lang="ko-KR" altLang="en-US" dirty="0"/>
              <a:t>음성 인식</a:t>
            </a:r>
            <a:endParaRPr lang="en-US" altLang="ko-KR" dirty="0"/>
          </a:p>
          <a:p>
            <a:pPr lvl="1"/>
            <a:r>
              <a:rPr lang="ko-KR" altLang="en-US" dirty="0"/>
              <a:t>영상 인식</a:t>
            </a:r>
            <a:endParaRPr lang="en-US" altLang="ko-KR" dirty="0"/>
          </a:p>
          <a:p>
            <a:pPr lvl="1"/>
            <a:r>
              <a:rPr lang="ko-KR" altLang="en-US" dirty="0"/>
              <a:t>텍스트 패턴 인식 </a:t>
            </a:r>
            <a:r>
              <a:rPr lang="en-US" altLang="ko-KR" dirty="0"/>
              <a:t>(</a:t>
            </a:r>
            <a:r>
              <a:rPr lang="ko-KR" altLang="en-US" dirty="0"/>
              <a:t>텍스트 </a:t>
            </a:r>
            <a:r>
              <a:rPr lang="ko-KR" altLang="en-US" dirty="0" err="1"/>
              <a:t>마이닝</a:t>
            </a:r>
            <a:r>
              <a:rPr lang="en-US" altLang="ko-KR" dirty="0"/>
              <a:t>)</a:t>
            </a:r>
          </a:p>
          <a:p>
            <a:pPr lvl="1"/>
            <a:r>
              <a:rPr lang="ko-KR" altLang="en-US" dirty="0"/>
              <a:t>센서 신호 인식</a:t>
            </a:r>
            <a:r>
              <a:rPr lang="en-US" altLang="ko-KR" dirty="0"/>
              <a:t>(</a:t>
            </a:r>
            <a:r>
              <a:rPr lang="ko-KR" altLang="en-US" dirty="0" err="1"/>
              <a:t>레이다</a:t>
            </a:r>
            <a:r>
              <a:rPr lang="en-US" altLang="ko-KR" dirty="0"/>
              <a:t>, </a:t>
            </a:r>
            <a:r>
              <a:rPr lang="ko-KR" altLang="en-US" dirty="0"/>
              <a:t>라이다</a:t>
            </a:r>
            <a:r>
              <a:rPr lang="en-US" altLang="ko-KR" dirty="0"/>
              <a:t>, </a:t>
            </a:r>
            <a:r>
              <a:rPr lang="ko-KR" altLang="en-US" dirty="0"/>
              <a:t>소나 등</a:t>
            </a:r>
            <a:r>
              <a:rPr lang="en-US" altLang="ko-KR" dirty="0"/>
              <a:t>)</a:t>
            </a:r>
          </a:p>
          <a:p>
            <a:pPr lvl="1"/>
            <a:r>
              <a:rPr lang="ko-KR" altLang="en-US" dirty="0"/>
              <a:t>이상치</a:t>
            </a:r>
            <a:r>
              <a:rPr lang="en-US" altLang="ko-KR" dirty="0"/>
              <a:t>(outlier) </a:t>
            </a:r>
            <a:r>
              <a:rPr lang="ko-KR" altLang="en-US" dirty="0"/>
              <a:t>탐지 </a:t>
            </a:r>
          </a:p>
          <a:p>
            <a:pPr lvl="1"/>
            <a:endParaRPr lang="en-US" altLang="ko-KR" dirty="0"/>
          </a:p>
          <a:p>
            <a:endParaRPr lang="ko-KR" altLang="en-US" dirty="0"/>
          </a:p>
        </p:txBody>
      </p:sp>
    </p:spTree>
    <p:extLst>
      <p:ext uri="{BB962C8B-B14F-4D97-AF65-F5344CB8AC3E}">
        <p14:creationId xmlns:p14="http://schemas.microsoft.com/office/powerpoint/2010/main" val="1444671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a:bodyPr>
          <a:lstStyle/>
          <a:p>
            <a:r>
              <a:rPr lang="ko-KR" altLang="en-US" b="1" dirty="0"/>
              <a:t>자연어 처리</a:t>
            </a:r>
            <a:r>
              <a:rPr lang="en-US" altLang="ko-KR" dirty="0"/>
              <a:t>(natural language processing) </a:t>
            </a:r>
            <a:r>
              <a:rPr lang="ko-KR" altLang="en-US" b="1" dirty="0"/>
              <a:t> </a:t>
            </a:r>
            <a:endParaRPr lang="en-US" altLang="ko-KR" b="1" dirty="0"/>
          </a:p>
          <a:p>
            <a:pPr lvl="1"/>
            <a:r>
              <a:rPr lang="ko-KR" altLang="en-US" dirty="0"/>
              <a:t>사람이 사용하는 </a:t>
            </a:r>
            <a:r>
              <a:rPr lang="ko-KR" altLang="en-US" b="1" dirty="0"/>
              <a:t>일반 언어</a:t>
            </a:r>
            <a:r>
              <a:rPr lang="ko-KR" altLang="en-US" dirty="0"/>
              <a:t>로 작성된 </a:t>
            </a:r>
            <a:r>
              <a:rPr lang="ko-KR" altLang="en-US" b="1" dirty="0"/>
              <a:t>문서</a:t>
            </a:r>
            <a:r>
              <a:rPr lang="ko-KR" altLang="en-US" dirty="0"/>
              <a:t>를 </a:t>
            </a:r>
            <a:r>
              <a:rPr lang="ko-KR" altLang="en-US" b="1" dirty="0"/>
              <a:t>처리</a:t>
            </a:r>
            <a:r>
              <a:rPr lang="ko-KR" altLang="en-US" dirty="0"/>
              <a:t>하고 </a:t>
            </a:r>
            <a:r>
              <a:rPr lang="ko-KR" altLang="en-US" b="1" dirty="0"/>
              <a:t>이해</a:t>
            </a:r>
            <a:r>
              <a:rPr lang="ko-KR" altLang="en-US" dirty="0"/>
              <a:t>하는 분야</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457200" lvl="1" indent="0">
              <a:buNone/>
            </a:pPr>
            <a:endParaRPr lang="en-US" altLang="ko-KR" dirty="0"/>
          </a:p>
          <a:p>
            <a:pPr lvl="1"/>
            <a:r>
              <a:rPr lang="ko-KR" altLang="en-US" dirty="0"/>
              <a:t>형태소 분석</a:t>
            </a:r>
            <a:r>
              <a:rPr lang="en-US" altLang="ko-KR" dirty="0"/>
              <a:t>, </a:t>
            </a:r>
            <a:r>
              <a:rPr lang="ko-KR" altLang="en-US" dirty="0"/>
              <a:t>구문분석</a:t>
            </a:r>
            <a:r>
              <a:rPr lang="en-US" altLang="ko-KR" dirty="0"/>
              <a:t>, </a:t>
            </a:r>
            <a:r>
              <a:rPr lang="ko-KR" altLang="en-US" dirty="0"/>
              <a:t>품사 </a:t>
            </a:r>
            <a:r>
              <a:rPr lang="ko-KR" altLang="en-US" dirty="0" err="1"/>
              <a:t>태깅</a:t>
            </a:r>
            <a:r>
              <a:rPr lang="en-US" altLang="ko-KR" dirty="0"/>
              <a:t>, </a:t>
            </a:r>
            <a:r>
              <a:rPr lang="ko-KR" altLang="en-US" dirty="0"/>
              <a:t>의미분석 </a:t>
            </a:r>
            <a:endParaRPr lang="en-US" altLang="ko-KR" dirty="0"/>
          </a:p>
          <a:p>
            <a:pPr lvl="1"/>
            <a:r>
              <a:rPr lang="ko-KR" altLang="en-US" dirty="0"/>
              <a:t>언어모델</a:t>
            </a:r>
            <a:r>
              <a:rPr lang="en-US" altLang="ko-KR" dirty="0"/>
              <a:t>, </a:t>
            </a:r>
            <a:r>
              <a:rPr lang="ko-KR" altLang="en-US" dirty="0"/>
              <a:t>주제어 추출</a:t>
            </a:r>
            <a:r>
              <a:rPr lang="en-US" altLang="ko-KR" dirty="0"/>
              <a:t>, </a:t>
            </a:r>
            <a:r>
              <a:rPr lang="ko-KR" altLang="en-US" dirty="0" err="1"/>
              <a:t>개체명</a:t>
            </a:r>
            <a:r>
              <a:rPr lang="ko-KR" altLang="en-US" dirty="0"/>
              <a:t> 인식</a:t>
            </a:r>
            <a:endParaRPr lang="en-US" altLang="ko-KR" dirty="0"/>
          </a:p>
          <a:p>
            <a:pPr lvl="1"/>
            <a:r>
              <a:rPr lang="ko-KR" altLang="en-US" dirty="0"/>
              <a:t>문서 요약</a:t>
            </a:r>
            <a:endParaRPr lang="en-US" altLang="ko-KR" dirty="0"/>
          </a:p>
          <a:p>
            <a:pPr lvl="1"/>
            <a:r>
              <a:rPr lang="ko-KR" altLang="en-US" dirty="0"/>
              <a:t>기계번역</a:t>
            </a:r>
            <a:r>
              <a:rPr lang="en-US" altLang="ko-KR" dirty="0"/>
              <a:t>(machine</a:t>
            </a:r>
            <a:r>
              <a:rPr lang="ko-KR" altLang="en-US" dirty="0"/>
              <a:t> </a:t>
            </a:r>
            <a:r>
              <a:rPr lang="en-US" altLang="ko-KR" dirty="0"/>
              <a:t>translation)</a:t>
            </a:r>
          </a:p>
          <a:p>
            <a:pPr lvl="1"/>
            <a:r>
              <a:rPr lang="ko-KR" altLang="en-US" dirty="0"/>
              <a:t>질의 응답</a:t>
            </a:r>
            <a:endParaRPr lang="en-US" altLang="ko-KR" dirty="0"/>
          </a:p>
          <a:p>
            <a:pPr marL="457200" lvl="1" indent="0">
              <a:buNone/>
            </a:pPr>
            <a:endParaRPr lang="ko-KR" altLang="en-US" dirty="0"/>
          </a:p>
        </p:txBody>
      </p:sp>
      <p:pic>
        <p:nvPicPr>
          <p:cNvPr id="11" name="_x179551368" descr="EMB000020347ed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418" y="3068960"/>
            <a:ext cx="2338388" cy="186531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ko-KR" altLang="en-US" dirty="0"/>
              <a:t>주요 응용 분야 </a:t>
            </a: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1265" name="_x222455384" descr="EMB000045e440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18307"/>
            <a:ext cx="7082904" cy="576064"/>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p:cNvPicPr>
            <a:picLocks noChangeAspect="1"/>
          </p:cNvPicPr>
          <p:nvPr/>
        </p:nvPicPr>
        <p:blipFill>
          <a:blip r:embed="rId4"/>
          <a:stretch>
            <a:fillRect/>
          </a:stretch>
        </p:blipFill>
        <p:spPr>
          <a:xfrm>
            <a:off x="755576" y="3573016"/>
            <a:ext cx="5236823" cy="290337"/>
          </a:xfrm>
          <a:prstGeom prst="rect">
            <a:avLst/>
          </a:prstGeom>
        </p:spPr>
      </p:pic>
      <p:sp>
        <p:nvSpPr>
          <p:cNvPr id="6" name="직사각형 5"/>
          <p:cNvSpPr/>
          <p:nvPr/>
        </p:nvSpPr>
        <p:spPr>
          <a:xfrm>
            <a:off x="755576" y="3068960"/>
            <a:ext cx="4572000" cy="373885"/>
          </a:xfrm>
          <a:prstGeom prst="rect">
            <a:avLst/>
          </a:prstGeom>
        </p:spPr>
        <p:txBody>
          <a:bodyPr>
            <a:spAutoFit/>
          </a:bodyPr>
          <a:lstStyle/>
          <a:p>
            <a:pPr algn="just" fontAlgn="base">
              <a:lnSpc>
                <a:spcPct val="180000"/>
              </a:lnSpc>
            </a:pPr>
            <a:r>
              <a:rPr lang="ko-KR" altLang="en-US" sz="1200" b="1" kern="0" dirty="0">
                <a:solidFill>
                  <a:srgbClr val="000000"/>
                </a:solidFill>
                <a:ea typeface="굴림"/>
              </a:rPr>
              <a:t>친구에게서 </a:t>
            </a:r>
            <a:r>
              <a:rPr lang="en-US" altLang="ko-KR" sz="1200" b="1" kern="0" dirty="0">
                <a:solidFill>
                  <a:srgbClr val="000000"/>
                </a:solidFill>
                <a:ea typeface="굴림"/>
              </a:rPr>
              <a:t>:  </a:t>
            </a:r>
            <a:r>
              <a:rPr lang="ko-KR" altLang="en-US" sz="1200" b="1" kern="0" dirty="0">
                <a:solidFill>
                  <a:srgbClr val="000000"/>
                </a:solidFill>
                <a:ea typeface="굴림"/>
              </a:rPr>
              <a:t>친구</a:t>
            </a:r>
            <a:r>
              <a:rPr lang="en-US" altLang="ko-KR" sz="1200" b="1" kern="0" dirty="0">
                <a:solidFill>
                  <a:srgbClr val="000000"/>
                </a:solidFill>
                <a:latin typeface="굴림"/>
              </a:rPr>
              <a:t>(</a:t>
            </a:r>
            <a:r>
              <a:rPr lang="ko-KR" altLang="en-US" sz="1200" b="1" kern="0" dirty="0">
                <a:solidFill>
                  <a:srgbClr val="000000"/>
                </a:solidFill>
                <a:ea typeface="굴림"/>
              </a:rPr>
              <a:t>명사</a:t>
            </a:r>
            <a:r>
              <a:rPr lang="en-US" altLang="ko-KR" sz="1200" b="1" kern="0" dirty="0">
                <a:solidFill>
                  <a:srgbClr val="000000"/>
                </a:solidFill>
                <a:latin typeface="굴림"/>
              </a:rPr>
              <a:t>) + </a:t>
            </a:r>
            <a:r>
              <a:rPr lang="ko-KR" altLang="en-US" sz="1200" b="1" kern="0" dirty="0">
                <a:solidFill>
                  <a:srgbClr val="000000"/>
                </a:solidFill>
                <a:ea typeface="굴림"/>
              </a:rPr>
              <a:t>에게</a:t>
            </a:r>
            <a:r>
              <a:rPr lang="en-US" altLang="ko-KR" sz="1200" b="1" kern="0" dirty="0">
                <a:solidFill>
                  <a:srgbClr val="000000"/>
                </a:solidFill>
                <a:latin typeface="굴림"/>
              </a:rPr>
              <a:t>(</a:t>
            </a:r>
            <a:r>
              <a:rPr lang="ko-KR" altLang="en-US" sz="1200" b="1" kern="0" dirty="0">
                <a:solidFill>
                  <a:srgbClr val="000000"/>
                </a:solidFill>
                <a:ea typeface="굴림"/>
              </a:rPr>
              <a:t>조사</a:t>
            </a:r>
            <a:r>
              <a:rPr lang="en-US" altLang="ko-KR" sz="1200" b="1" kern="0" dirty="0">
                <a:solidFill>
                  <a:srgbClr val="000000"/>
                </a:solidFill>
                <a:latin typeface="굴림"/>
              </a:rPr>
              <a:t>) + </a:t>
            </a:r>
            <a:r>
              <a:rPr lang="ko-KR" altLang="en-US" sz="1200" b="1" kern="0" dirty="0">
                <a:solidFill>
                  <a:srgbClr val="000000"/>
                </a:solidFill>
                <a:ea typeface="굴림"/>
              </a:rPr>
              <a:t>서</a:t>
            </a:r>
            <a:r>
              <a:rPr lang="en-US" altLang="ko-KR" sz="1200" b="1" kern="0" dirty="0">
                <a:solidFill>
                  <a:srgbClr val="000000"/>
                </a:solidFill>
                <a:latin typeface="굴림"/>
              </a:rPr>
              <a:t>(</a:t>
            </a:r>
            <a:r>
              <a:rPr lang="ko-KR" altLang="en-US" sz="1200" b="1" kern="0" dirty="0">
                <a:solidFill>
                  <a:srgbClr val="000000"/>
                </a:solidFill>
                <a:ea typeface="굴림"/>
              </a:rPr>
              <a:t>조사</a:t>
            </a:r>
            <a:r>
              <a:rPr lang="en-US" altLang="ko-KR" sz="1200" b="1" kern="0" dirty="0">
                <a:solidFill>
                  <a:srgbClr val="000000"/>
                </a:solidFill>
                <a:latin typeface="굴림"/>
              </a:rPr>
              <a:t>)  </a:t>
            </a:r>
            <a:endParaRPr lang="ko-KR" altLang="en-US" sz="1400" b="1" kern="0" dirty="0">
              <a:solidFill>
                <a:srgbClr val="000000"/>
              </a:solidFill>
            </a:endParaRPr>
          </a:p>
        </p:txBody>
      </p:sp>
    </p:spTree>
    <p:extLst>
      <p:ext uri="{BB962C8B-B14F-4D97-AF65-F5344CB8AC3E}">
        <p14:creationId xmlns:p14="http://schemas.microsoft.com/office/powerpoint/2010/main" val="2139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주요 응용 분야 </a:t>
            </a:r>
          </a:p>
        </p:txBody>
      </p:sp>
      <p:sp>
        <p:nvSpPr>
          <p:cNvPr id="3" name="내용 개체 틀 2"/>
          <p:cNvSpPr>
            <a:spLocks noGrp="1"/>
          </p:cNvSpPr>
          <p:nvPr>
            <p:ph idx="1"/>
          </p:nvPr>
        </p:nvSpPr>
        <p:spPr/>
        <p:txBody>
          <a:bodyPr/>
          <a:lstStyle/>
          <a:p>
            <a:r>
              <a:rPr lang="ko-KR" altLang="en-US" b="1" dirty="0"/>
              <a:t>컴퓨터 비전</a:t>
            </a:r>
            <a:r>
              <a:rPr lang="en-US" altLang="ko-KR" dirty="0"/>
              <a:t>(computer vision)</a:t>
            </a:r>
          </a:p>
          <a:p>
            <a:pPr lvl="1"/>
            <a:r>
              <a:rPr lang="ko-KR" altLang="en-US" dirty="0"/>
              <a:t>컴퓨터를 이용하여 </a:t>
            </a:r>
            <a:r>
              <a:rPr lang="ko-KR" altLang="en-US" b="1" dirty="0"/>
              <a:t>시각 기능</a:t>
            </a:r>
            <a:r>
              <a:rPr lang="ko-KR" altLang="en-US" dirty="0"/>
              <a:t>을 갖는 </a:t>
            </a:r>
            <a:r>
              <a:rPr lang="ko-KR" altLang="en-US" b="1" dirty="0"/>
              <a:t>기계장치</a:t>
            </a:r>
            <a:r>
              <a:rPr lang="ko-KR" altLang="en-US" dirty="0"/>
              <a:t>를 만들려는 분야</a:t>
            </a:r>
          </a:p>
          <a:p>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2289" name="_x222457304" descr="EMB000045e4411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330" y="2098031"/>
            <a:ext cx="4502531" cy="754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1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1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7170" name="Picture 2" descr="http://www.cis.upenn.edu/~jshi/video_urbanstreet.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3348828"/>
            <a:ext cx="2955971" cy="1540283"/>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2375815" y="6650179"/>
            <a:ext cx="5594801" cy="246221"/>
          </a:xfrm>
          <a:prstGeom prst="rect">
            <a:avLst/>
          </a:prstGeom>
        </p:spPr>
        <p:txBody>
          <a:bodyPr wrap="none">
            <a:spAutoFit/>
          </a:bodyPr>
          <a:lstStyle/>
          <a:p>
            <a:r>
              <a:rPr lang="en-US" sz="1000" dirty="0"/>
              <a:t>http://www.cis.upenn.edu/~jshi/ http://www.alternet.org/ http://www.cs.tau.ac.il/~wolf/OR2/ </a:t>
            </a:r>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3276820"/>
            <a:ext cx="1728192" cy="142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descr="http://www.cs.tau.ac.il/~wolf/OR2/img/stree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5033" y="5150061"/>
            <a:ext cx="1872208" cy="1443273"/>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www.cs.tau.ac.il/~wolf/OR2/img/street_annotate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28946" y="5128728"/>
            <a:ext cx="1944216" cy="1448413"/>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http://www.image-net.org/challenges/LSVRC/2014/ILSVRC2012_val_0004269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104" y="4860996"/>
            <a:ext cx="2843808" cy="1794163"/>
          </a:xfrm>
          <a:prstGeom prst="rect">
            <a:avLst/>
          </a:prstGeom>
          <a:noFill/>
          <a:extLst>
            <a:ext uri="{909E8E84-426E-40DD-AFC4-6F175D3DCCD1}">
              <a14:hiddenFill xmlns:a14="http://schemas.microsoft.com/office/drawing/2010/main">
                <a:solidFill>
                  <a:srgbClr val="FFFFFF"/>
                </a:solidFill>
              </a14:hiddenFill>
            </a:ext>
          </a:extLst>
        </p:spPr>
      </p:pic>
      <p:pic>
        <p:nvPicPr>
          <p:cNvPr id="20" name="_x201057784" descr="EMB00001e484c4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536" y="3204812"/>
            <a:ext cx="3323020" cy="15841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26731" y="2761649"/>
            <a:ext cx="748923" cy="261610"/>
          </a:xfrm>
          <a:prstGeom prst="rect">
            <a:avLst/>
          </a:prstGeom>
          <a:noFill/>
        </p:spPr>
        <p:txBody>
          <a:bodyPr wrap="none" rtlCol="0">
            <a:spAutoFit/>
          </a:bodyPr>
          <a:lstStyle/>
          <a:p>
            <a:r>
              <a:rPr lang="ko-KR" altLang="en-US" sz="1100"/>
              <a:t>영상처리</a:t>
            </a:r>
          </a:p>
        </p:txBody>
      </p:sp>
    </p:spTree>
    <p:extLst>
      <p:ext uri="{BB962C8B-B14F-4D97-AF65-F5344CB8AC3E}">
        <p14:creationId xmlns:p14="http://schemas.microsoft.com/office/powerpoint/2010/main" val="52714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주요 응용 분야 </a:t>
            </a:r>
            <a:endParaRPr lang="en-US" dirty="0"/>
          </a:p>
        </p:txBody>
      </p:sp>
      <p:sp>
        <p:nvSpPr>
          <p:cNvPr id="3" name="내용 개체 틀 2"/>
          <p:cNvSpPr>
            <a:spLocks noGrp="1"/>
          </p:cNvSpPr>
          <p:nvPr>
            <p:ph idx="1"/>
          </p:nvPr>
        </p:nvSpPr>
        <p:spPr/>
        <p:txBody>
          <a:bodyPr/>
          <a:lstStyle/>
          <a:p>
            <a:r>
              <a:rPr lang="ko-KR" altLang="en-US" b="1" dirty="0"/>
              <a:t>음성 인식</a:t>
            </a:r>
            <a:r>
              <a:rPr lang="ko-KR" altLang="en-US" dirty="0"/>
              <a:t> </a:t>
            </a:r>
            <a:endParaRPr lang="en-US" altLang="ko-KR" dirty="0"/>
          </a:p>
          <a:p>
            <a:pPr lvl="1"/>
            <a:r>
              <a:rPr lang="ko-KR" altLang="en-US" dirty="0"/>
              <a:t>사람의 </a:t>
            </a:r>
            <a:r>
              <a:rPr lang="ko-KR" altLang="en-US" b="1" dirty="0"/>
              <a:t>음성 언어</a:t>
            </a:r>
            <a:r>
              <a:rPr lang="ko-KR" altLang="en-US" dirty="0"/>
              <a:t>를 컴퓨터가 해석해 그 내용을 </a:t>
            </a:r>
            <a:r>
              <a:rPr lang="ko-KR" altLang="en-US" b="1" dirty="0"/>
              <a:t>문자 데이터</a:t>
            </a:r>
            <a:r>
              <a:rPr lang="ko-KR" altLang="en-US" dirty="0"/>
              <a:t>로 </a:t>
            </a:r>
            <a:r>
              <a:rPr lang="ko-KR" altLang="en-US" b="1" dirty="0"/>
              <a:t>전환</a:t>
            </a:r>
            <a:r>
              <a:rPr lang="ko-KR" altLang="en-US" dirty="0"/>
              <a:t>하는 처리</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dirty="0"/>
          </a:p>
        </p:txBody>
      </p:sp>
      <p:pic>
        <p:nvPicPr>
          <p:cNvPr id="25" name="그림 24"/>
          <p:cNvPicPr>
            <a:picLocks noChangeAspect="1"/>
          </p:cNvPicPr>
          <p:nvPr/>
        </p:nvPicPr>
        <p:blipFill>
          <a:blip r:embed="rId2"/>
          <a:stretch>
            <a:fillRect/>
          </a:stretch>
        </p:blipFill>
        <p:spPr>
          <a:xfrm>
            <a:off x="899592" y="2348880"/>
            <a:ext cx="6381142" cy="2952328"/>
          </a:xfrm>
          <a:prstGeom prst="rect">
            <a:avLst/>
          </a:prstGeom>
        </p:spPr>
      </p:pic>
      <p:grpSp>
        <p:nvGrpSpPr>
          <p:cNvPr id="20" name="그룹 19"/>
          <p:cNvGrpSpPr/>
          <p:nvPr/>
        </p:nvGrpSpPr>
        <p:grpSpPr>
          <a:xfrm>
            <a:off x="4644008" y="4917038"/>
            <a:ext cx="4311262" cy="1940962"/>
            <a:chOff x="4832738" y="4139951"/>
            <a:chExt cx="4311262" cy="1940962"/>
          </a:xfrm>
        </p:grpSpPr>
        <p:pic>
          <p:nvPicPr>
            <p:cNvPr id="22" name="그림 21"/>
            <p:cNvPicPr>
              <a:picLocks noChangeAspect="1"/>
            </p:cNvPicPr>
            <p:nvPr/>
          </p:nvPicPr>
          <p:blipFill>
            <a:blip r:embed="rId3"/>
            <a:stretch>
              <a:fillRect/>
            </a:stretch>
          </p:blipFill>
          <p:spPr>
            <a:xfrm>
              <a:off x="4832738" y="4139951"/>
              <a:ext cx="4311262" cy="1940962"/>
            </a:xfrm>
            <a:prstGeom prst="rect">
              <a:avLst/>
            </a:prstGeom>
          </p:spPr>
        </p:pic>
        <p:sp>
          <p:nvSpPr>
            <p:cNvPr id="23" name="TextBox 22"/>
            <p:cNvSpPr txBox="1"/>
            <p:nvPr/>
          </p:nvSpPr>
          <p:spPr>
            <a:xfrm>
              <a:off x="4845850" y="4333345"/>
              <a:ext cx="1162498" cy="276999"/>
            </a:xfrm>
            <a:prstGeom prst="rect">
              <a:avLst/>
            </a:prstGeom>
            <a:noFill/>
          </p:spPr>
          <p:txBody>
            <a:bodyPr wrap="none" rtlCol="0">
              <a:spAutoFit/>
            </a:bodyPr>
            <a:lstStyle/>
            <a:p>
              <a:r>
                <a:rPr lang="ko-KR" altLang="en-US" sz="1200" b="1" dirty="0">
                  <a:solidFill>
                    <a:srgbClr val="0000FF"/>
                  </a:solidFill>
                </a:rPr>
                <a:t>사람의 정확도</a:t>
              </a:r>
            </a:p>
          </p:txBody>
        </p:sp>
      </p:grpSp>
    </p:spTree>
    <p:extLst>
      <p:ext uri="{BB962C8B-B14F-4D97-AF65-F5344CB8AC3E}">
        <p14:creationId xmlns:p14="http://schemas.microsoft.com/office/powerpoint/2010/main" val="67299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주요 응용 분야 </a:t>
            </a:r>
          </a:p>
        </p:txBody>
      </p:sp>
      <p:sp>
        <p:nvSpPr>
          <p:cNvPr id="3" name="내용 개체 틀 2"/>
          <p:cNvSpPr>
            <a:spLocks noGrp="1"/>
          </p:cNvSpPr>
          <p:nvPr>
            <p:ph idx="1"/>
          </p:nvPr>
        </p:nvSpPr>
        <p:spPr/>
        <p:txBody>
          <a:bodyPr/>
          <a:lstStyle/>
          <a:p>
            <a:r>
              <a:rPr lang="ko-KR" altLang="en-US" b="1" dirty="0"/>
              <a:t>음성 인식</a:t>
            </a:r>
            <a:r>
              <a:rPr lang="ko-KR" altLang="en-US" dirty="0"/>
              <a:t> </a:t>
            </a:r>
            <a:r>
              <a:rPr lang="en-US" altLang="ko-KR" dirty="0"/>
              <a:t>– cont. </a:t>
            </a:r>
          </a:p>
          <a:p>
            <a:pPr lvl="1"/>
            <a:r>
              <a:rPr lang="ko-KR" altLang="en-US" dirty="0"/>
              <a:t>음성인식 스피커 </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grpSp>
        <p:nvGrpSpPr>
          <p:cNvPr id="7" name="그룹 6"/>
          <p:cNvGrpSpPr/>
          <p:nvPr/>
        </p:nvGrpSpPr>
        <p:grpSpPr>
          <a:xfrm>
            <a:off x="1119214" y="1314211"/>
            <a:ext cx="7200800" cy="3429353"/>
            <a:chOff x="1259631" y="3805826"/>
            <a:chExt cx="6404999" cy="3069313"/>
          </a:xfrm>
        </p:grpSpPr>
        <p:pic>
          <p:nvPicPr>
            <p:cNvPr id="8" name="그림 7"/>
            <p:cNvPicPr>
              <a:picLocks noChangeAspect="1"/>
            </p:cNvPicPr>
            <p:nvPr/>
          </p:nvPicPr>
          <p:blipFill>
            <a:blip r:embed="rId2"/>
            <a:stretch>
              <a:fillRect/>
            </a:stretch>
          </p:blipFill>
          <p:spPr>
            <a:xfrm>
              <a:off x="3995936" y="3805826"/>
              <a:ext cx="368700" cy="741542"/>
            </a:xfrm>
            <a:prstGeom prst="rect">
              <a:avLst/>
            </a:prstGeom>
          </p:spPr>
        </p:pic>
        <p:pic>
          <p:nvPicPr>
            <p:cNvPr id="9" name="그림 8"/>
            <p:cNvPicPr>
              <a:picLocks noChangeAspect="1"/>
            </p:cNvPicPr>
            <p:nvPr/>
          </p:nvPicPr>
          <p:blipFill>
            <a:blip r:embed="rId3"/>
            <a:stretch>
              <a:fillRect/>
            </a:stretch>
          </p:blipFill>
          <p:spPr>
            <a:xfrm>
              <a:off x="4364636" y="5972302"/>
              <a:ext cx="439133" cy="786354"/>
            </a:xfrm>
            <a:prstGeom prst="rect">
              <a:avLst/>
            </a:prstGeom>
          </p:spPr>
        </p:pic>
        <p:pic>
          <p:nvPicPr>
            <p:cNvPr id="10" name="Picture 4" descr="한국어 Siri, 위치기반 서비스 제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7872" y="6004831"/>
              <a:ext cx="499879" cy="870308"/>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a:blip r:embed="rId5"/>
            <a:stretch>
              <a:fillRect/>
            </a:stretch>
          </p:blipFill>
          <p:spPr>
            <a:xfrm>
              <a:off x="1259631" y="4564507"/>
              <a:ext cx="6404999" cy="1435468"/>
            </a:xfrm>
            <a:prstGeom prst="rect">
              <a:avLst/>
            </a:prstGeom>
          </p:spPr>
        </p:pic>
        <p:pic>
          <p:nvPicPr>
            <p:cNvPr id="12" name="그림 11"/>
            <p:cNvPicPr>
              <a:picLocks noChangeAspect="1"/>
            </p:cNvPicPr>
            <p:nvPr/>
          </p:nvPicPr>
          <p:blipFill>
            <a:blip r:embed="rId6"/>
            <a:stretch>
              <a:fillRect/>
            </a:stretch>
          </p:blipFill>
          <p:spPr>
            <a:xfrm>
              <a:off x="6403389" y="6059008"/>
              <a:ext cx="843161" cy="367822"/>
            </a:xfrm>
            <a:prstGeom prst="rect">
              <a:avLst/>
            </a:prstGeom>
          </p:spPr>
        </p:pic>
        <p:pic>
          <p:nvPicPr>
            <p:cNvPr id="13" name="그림 12"/>
            <p:cNvPicPr>
              <a:picLocks noChangeAspect="1"/>
            </p:cNvPicPr>
            <p:nvPr/>
          </p:nvPicPr>
          <p:blipFill>
            <a:blip r:embed="rId7"/>
            <a:stretch>
              <a:fillRect/>
            </a:stretch>
          </p:blipFill>
          <p:spPr>
            <a:xfrm>
              <a:off x="4924255" y="6215999"/>
              <a:ext cx="835445" cy="296257"/>
            </a:xfrm>
            <a:prstGeom prst="rect">
              <a:avLst/>
            </a:prstGeom>
          </p:spPr>
        </p:pic>
      </p:grpSp>
      <p:sp>
        <p:nvSpPr>
          <p:cNvPr id="14" name="직사각형 13"/>
          <p:cNvSpPr/>
          <p:nvPr/>
        </p:nvSpPr>
        <p:spPr>
          <a:xfrm>
            <a:off x="323528" y="4941168"/>
            <a:ext cx="4572000" cy="461665"/>
          </a:xfrm>
          <a:prstGeom prst="rect">
            <a:avLst/>
          </a:prstGeom>
        </p:spPr>
        <p:txBody>
          <a:bodyPr>
            <a:spAutoFit/>
          </a:bodyPr>
          <a:lstStyle/>
          <a:p>
            <a:pPr lvl="1"/>
            <a:r>
              <a:rPr lang="en-US" altLang="ko-KR" sz="1200" b="1" dirty="0"/>
              <a:t>Google Pixel Buds</a:t>
            </a:r>
          </a:p>
          <a:p>
            <a:pPr lvl="2"/>
            <a:r>
              <a:rPr lang="en-US" altLang="ko-KR" sz="1200" b="1" dirty="0"/>
              <a:t>40</a:t>
            </a:r>
            <a:r>
              <a:rPr lang="ko-KR" altLang="en-US" sz="1200" b="1" dirty="0"/>
              <a:t>개 언어 통시 통역 이어폰 출시  </a:t>
            </a:r>
          </a:p>
        </p:txBody>
      </p:sp>
      <p:pic>
        <p:nvPicPr>
          <p:cNvPr id="15" name="그림 14"/>
          <p:cNvPicPr>
            <a:picLocks noChangeAspect="1"/>
          </p:cNvPicPr>
          <p:nvPr/>
        </p:nvPicPr>
        <p:blipFill>
          <a:blip r:embed="rId8"/>
          <a:stretch>
            <a:fillRect/>
          </a:stretch>
        </p:blipFill>
        <p:spPr>
          <a:xfrm>
            <a:off x="1331640" y="5589240"/>
            <a:ext cx="1103796" cy="936104"/>
          </a:xfrm>
          <a:prstGeom prst="rect">
            <a:avLst/>
          </a:prstGeom>
        </p:spPr>
      </p:pic>
      <p:pic>
        <p:nvPicPr>
          <p:cNvPr id="16" name="그림 15"/>
          <p:cNvPicPr>
            <a:picLocks noChangeAspect="1"/>
          </p:cNvPicPr>
          <p:nvPr/>
        </p:nvPicPr>
        <p:blipFill>
          <a:blip r:embed="rId9"/>
          <a:stretch>
            <a:fillRect/>
          </a:stretch>
        </p:blipFill>
        <p:spPr>
          <a:xfrm>
            <a:off x="4283968" y="5085184"/>
            <a:ext cx="3024336" cy="1581960"/>
          </a:xfrm>
          <a:prstGeom prst="rect">
            <a:avLst/>
          </a:prstGeom>
        </p:spPr>
      </p:pic>
      <p:sp>
        <p:nvSpPr>
          <p:cNvPr id="17" name="직사각형 16"/>
          <p:cNvSpPr/>
          <p:nvPr/>
        </p:nvSpPr>
        <p:spPr>
          <a:xfrm>
            <a:off x="5004048" y="4797152"/>
            <a:ext cx="3347864" cy="288032"/>
          </a:xfrm>
          <a:prstGeom prst="rect">
            <a:avLst/>
          </a:prstGeom>
        </p:spPr>
        <p:txBody>
          <a:bodyPr wrap="square">
            <a:spAutoFit/>
          </a:bodyPr>
          <a:lstStyle/>
          <a:p>
            <a:pPr lvl="1"/>
            <a:r>
              <a:rPr lang="en-US" altLang="ko-KR" sz="1200" b="1" dirty="0"/>
              <a:t>MS</a:t>
            </a:r>
            <a:endParaRPr lang="ko-KR" altLang="en-US" sz="1200" b="1" dirty="0"/>
          </a:p>
        </p:txBody>
      </p:sp>
    </p:spTree>
    <p:extLst>
      <p:ext uri="{BB962C8B-B14F-4D97-AF65-F5344CB8AC3E}">
        <p14:creationId xmlns:p14="http://schemas.microsoft.com/office/powerpoint/2010/main" val="150223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주요 응용 분야 </a:t>
            </a:r>
          </a:p>
        </p:txBody>
      </p:sp>
      <p:sp>
        <p:nvSpPr>
          <p:cNvPr id="3" name="내용 개체 틀 2"/>
          <p:cNvSpPr>
            <a:spLocks noGrp="1"/>
          </p:cNvSpPr>
          <p:nvPr>
            <p:ph idx="1"/>
          </p:nvPr>
        </p:nvSpPr>
        <p:spPr/>
        <p:txBody>
          <a:bodyPr/>
          <a:lstStyle/>
          <a:p>
            <a:r>
              <a:rPr lang="ko-KR" altLang="en-US" b="1" dirty="0" err="1"/>
              <a:t>로보틱스</a:t>
            </a:r>
            <a:r>
              <a:rPr lang="en-US" altLang="ko-KR" dirty="0"/>
              <a:t>(robotics) </a:t>
            </a:r>
          </a:p>
          <a:p>
            <a:pPr lvl="1"/>
            <a:r>
              <a:rPr lang="ko-KR" altLang="en-US" dirty="0"/>
              <a:t>로봇에 관련된 기술 분야로서 기계공학</a:t>
            </a:r>
            <a:r>
              <a:rPr lang="en-US" altLang="ko-KR" dirty="0"/>
              <a:t>, </a:t>
            </a:r>
            <a:r>
              <a:rPr lang="ko-KR" altLang="en-US" dirty="0"/>
              <a:t>센서공학</a:t>
            </a:r>
            <a:r>
              <a:rPr lang="en-US" altLang="ko-KR" dirty="0"/>
              <a:t>, </a:t>
            </a:r>
            <a:r>
              <a:rPr lang="ko-KR" altLang="en-US" dirty="0"/>
              <a:t>마이크로 일렉트로닉스</a:t>
            </a:r>
            <a:r>
              <a:rPr lang="en-US" altLang="ko-KR" dirty="0"/>
              <a:t>, </a:t>
            </a:r>
            <a:r>
              <a:rPr lang="ko-KR" altLang="en-US" dirty="0"/>
              <a:t>인공지능 기술 등을 종합적으로 활용</a:t>
            </a:r>
          </a:p>
          <a:p>
            <a:pPr lvl="1"/>
            <a:r>
              <a:rPr lang="ko-KR" altLang="en-US" b="1" dirty="0"/>
              <a:t>지능 로봇</a:t>
            </a:r>
            <a:r>
              <a:rPr lang="en-US" altLang="ko-KR" dirty="0"/>
              <a:t>(intelligent robots) </a:t>
            </a:r>
          </a:p>
          <a:p>
            <a:pPr lvl="2"/>
            <a:r>
              <a:rPr lang="ko-KR" altLang="en-US" dirty="0"/>
              <a:t>인공지능 기술을 활용하는 로봇 </a:t>
            </a:r>
          </a:p>
        </p:txBody>
      </p:sp>
      <p:pic>
        <p:nvPicPr>
          <p:cNvPr id="4" name="Picture 7" descr="Industrial_Robotics_in_car_pro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668" y="3140968"/>
            <a:ext cx="2517775"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By 2040 call centres will be staffed by intelligent robots, Google Maps will guide your unmanned mini-cab and most shops will merely be showrooms for online outl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3525541"/>
            <a:ext cx="3528392" cy="234855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4932040" y="6372036"/>
            <a:ext cx="2345514" cy="253916"/>
          </a:xfrm>
          <a:prstGeom prst="rect">
            <a:avLst/>
          </a:prstGeom>
        </p:spPr>
        <p:txBody>
          <a:bodyPr wrap="none">
            <a:spAutoFit/>
          </a:bodyPr>
          <a:lstStyle/>
          <a:p>
            <a:r>
              <a:rPr lang="en-US" altLang="ko-KR" sz="1050" dirty="0"/>
              <a:t>Image</a:t>
            </a:r>
            <a:r>
              <a:rPr lang="ko-KR" altLang="en-US" sz="1050" dirty="0"/>
              <a:t> </a:t>
            </a:r>
            <a:r>
              <a:rPr lang="en-US" altLang="ko-KR" sz="1050" dirty="0"/>
              <a:t>: </a:t>
            </a:r>
            <a:r>
              <a:rPr lang="ko-KR" altLang="en-US" sz="1050" dirty="0"/>
              <a:t>http://www.dailymail.co.uk/</a:t>
            </a:r>
          </a:p>
        </p:txBody>
      </p:sp>
      <p:sp>
        <p:nvSpPr>
          <p:cNvPr id="7" name="타원 6"/>
          <p:cNvSpPr/>
          <p:nvPr/>
        </p:nvSpPr>
        <p:spPr>
          <a:xfrm>
            <a:off x="8820472" y="65253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142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_x108315824" descr="EMB00000ad41c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72" y="1844824"/>
            <a:ext cx="4942482" cy="223224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ko-KR" altLang="en-US" dirty="0"/>
              <a:t>주요 응용 분야 </a:t>
            </a:r>
          </a:p>
        </p:txBody>
      </p:sp>
      <p:sp>
        <p:nvSpPr>
          <p:cNvPr id="3" name="내용 개체 틀 2"/>
          <p:cNvSpPr>
            <a:spLocks noGrp="1"/>
          </p:cNvSpPr>
          <p:nvPr>
            <p:ph idx="1"/>
          </p:nvPr>
        </p:nvSpPr>
        <p:spPr>
          <a:xfrm>
            <a:off x="457200" y="1196752"/>
            <a:ext cx="8229600" cy="5616624"/>
          </a:xfrm>
        </p:spPr>
        <p:txBody>
          <a:bodyPr>
            <a:normAutofit fontScale="92500" lnSpcReduction="10000"/>
          </a:bodyPr>
          <a:lstStyle/>
          <a:p>
            <a:r>
              <a:rPr lang="ko-KR" altLang="en-US" b="1" dirty="0"/>
              <a:t>에이전트</a:t>
            </a:r>
            <a:r>
              <a:rPr lang="en-US" altLang="ko-KR" dirty="0"/>
              <a:t>(agent)</a:t>
            </a:r>
          </a:p>
          <a:p>
            <a:pPr lvl="1"/>
            <a:r>
              <a:rPr lang="ko-KR" altLang="en-US" dirty="0"/>
              <a:t>사용자로부터 </a:t>
            </a:r>
            <a:r>
              <a:rPr lang="ko-KR" altLang="en-US" b="1" dirty="0" err="1"/>
              <a:t>위임</a:t>
            </a:r>
            <a:r>
              <a:rPr lang="ko-KR" altLang="en-US" dirty="0" err="1"/>
              <a:t>받은</a:t>
            </a:r>
            <a:r>
              <a:rPr lang="ko-KR" altLang="en-US" dirty="0"/>
              <a:t> 일을 </a:t>
            </a:r>
            <a:r>
              <a:rPr lang="ko-KR" altLang="en-US" b="1" dirty="0"/>
              <a:t>자율적</a:t>
            </a:r>
            <a:r>
              <a:rPr lang="ko-KR" altLang="en-US" dirty="0"/>
              <a:t>으로 수행하는 시스템</a:t>
            </a:r>
          </a:p>
          <a:p>
            <a:pPr marL="4572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b="1" dirty="0"/>
              <a:t>소프트웨어 에이전트</a:t>
            </a:r>
            <a:r>
              <a:rPr lang="en-US" altLang="ko-KR" dirty="0"/>
              <a:t>(software agent)</a:t>
            </a:r>
          </a:p>
          <a:p>
            <a:pPr lvl="2"/>
            <a:r>
              <a:rPr lang="ko-KR" altLang="en-US" dirty="0" err="1"/>
              <a:t>채팅봇</a:t>
            </a:r>
            <a:r>
              <a:rPr lang="en-US" altLang="ko-KR" dirty="0"/>
              <a:t>(chatting bot) : Siri, </a:t>
            </a:r>
            <a:r>
              <a:rPr lang="en-US" altLang="ko-KR" dirty="0" err="1"/>
              <a:t>Tay</a:t>
            </a:r>
            <a:r>
              <a:rPr lang="en-US" altLang="ko-KR" dirty="0"/>
              <a:t> </a:t>
            </a:r>
          </a:p>
          <a:p>
            <a:pPr lvl="1"/>
            <a:r>
              <a:rPr lang="ko-KR" altLang="en-US" b="1" dirty="0"/>
              <a:t>물리적 에이전트</a:t>
            </a:r>
            <a:r>
              <a:rPr lang="en-US" altLang="ko-KR" dirty="0"/>
              <a:t>(physical agent)</a:t>
            </a:r>
          </a:p>
          <a:p>
            <a:pPr lvl="2"/>
            <a:r>
              <a:rPr lang="ko-KR" altLang="en-US" dirty="0"/>
              <a:t>로봇</a:t>
            </a:r>
            <a:r>
              <a:rPr lang="en-US" altLang="ko-KR" dirty="0"/>
              <a:t>(robot)  </a:t>
            </a:r>
          </a:p>
          <a:p>
            <a:pPr lvl="2"/>
            <a:endParaRPr lang="ko-KR" altLang="en-US" sz="900" dirty="0"/>
          </a:p>
          <a:p>
            <a:pPr lvl="1"/>
            <a:r>
              <a:rPr lang="ko-KR" altLang="en-US" b="1" dirty="0" err="1"/>
              <a:t>반응형</a:t>
            </a:r>
            <a:r>
              <a:rPr lang="ko-KR" altLang="en-US" b="1" dirty="0"/>
              <a:t> 에이전트</a:t>
            </a:r>
            <a:r>
              <a:rPr lang="en-US" altLang="ko-KR" dirty="0"/>
              <a:t>(reactive agent)</a:t>
            </a:r>
          </a:p>
          <a:p>
            <a:pPr lvl="2"/>
            <a:r>
              <a:rPr lang="ko-KR" altLang="en-US" dirty="0"/>
              <a:t>단순히 입력에 대해서 정해진 반응</a:t>
            </a:r>
            <a:endParaRPr lang="en-US" altLang="ko-KR" dirty="0"/>
          </a:p>
          <a:p>
            <a:pPr lvl="1"/>
            <a:r>
              <a:rPr lang="ko-KR" altLang="en-US" b="1" dirty="0" err="1"/>
              <a:t>숙고형</a:t>
            </a:r>
            <a:r>
              <a:rPr lang="ko-KR" altLang="en-US" b="1" dirty="0"/>
              <a:t> 에이전트</a:t>
            </a:r>
            <a:r>
              <a:rPr lang="en-US" altLang="ko-KR" dirty="0"/>
              <a:t>(deliberate agent) </a:t>
            </a:r>
          </a:p>
          <a:p>
            <a:pPr lvl="2"/>
            <a:r>
              <a:rPr lang="ko-KR" altLang="en-US" dirty="0"/>
              <a:t>자신의 지식을 활용하여 목표를 달성하기 위한 계획을 수립하고 수행</a:t>
            </a:r>
            <a:endParaRPr lang="en-US" altLang="ko-KR" dirty="0"/>
          </a:p>
          <a:p>
            <a:pPr lvl="1"/>
            <a:r>
              <a:rPr lang="ko-KR" altLang="en-US" b="1" dirty="0"/>
              <a:t>학습 에이전트 </a:t>
            </a:r>
            <a:endParaRPr lang="en-US" altLang="ko-KR" b="1" dirty="0"/>
          </a:p>
          <a:p>
            <a:pPr lvl="2"/>
            <a:r>
              <a:rPr lang="ko-KR" altLang="en-US" dirty="0"/>
              <a:t>경험</a:t>
            </a:r>
            <a:r>
              <a:rPr lang="en-US" altLang="ko-KR" dirty="0"/>
              <a:t>(</a:t>
            </a:r>
            <a:r>
              <a:rPr lang="ko-KR" altLang="en-US" dirty="0"/>
              <a:t>즉</a:t>
            </a:r>
            <a:r>
              <a:rPr lang="en-US" altLang="ko-KR" dirty="0"/>
              <a:t>, </a:t>
            </a:r>
            <a:r>
              <a:rPr lang="ko-KR" altLang="en-US" dirty="0"/>
              <a:t>행동과 그 결과</a:t>
            </a:r>
            <a:r>
              <a:rPr lang="en-US" altLang="ko-KR" dirty="0"/>
              <a:t>)</a:t>
            </a:r>
            <a:r>
              <a:rPr lang="ko-KR" altLang="en-US" dirty="0"/>
              <a:t>이 누적됨에 따라 점점 똑똑해지도록 학습</a:t>
            </a:r>
            <a:endParaRPr lang="en-US" altLang="ko-KR"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타원 5"/>
          <p:cNvSpPr/>
          <p:nvPr/>
        </p:nvSpPr>
        <p:spPr>
          <a:xfrm>
            <a:off x="8820472" y="65253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44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6" end="1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7" end="1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8" end="1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a:t>
            </a:r>
            <a:r>
              <a:rPr lang="ko-KR" altLang="en-US" dirty="0"/>
              <a:t>최근 동향 </a:t>
            </a:r>
          </a:p>
        </p:txBody>
      </p:sp>
      <p:sp>
        <p:nvSpPr>
          <p:cNvPr id="3" name="내용 개체 틀 2"/>
          <p:cNvSpPr>
            <a:spLocks noGrp="1"/>
          </p:cNvSpPr>
          <p:nvPr>
            <p:ph idx="1"/>
          </p:nvPr>
        </p:nvSpPr>
        <p:spPr/>
        <p:txBody>
          <a:bodyPr/>
          <a:lstStyle/>
          <a:p>
            <a:r>
              <a:rPr lang="ko-KR" altLang="en-US" b="1" dirty="0"/>
              <a:t>휴대전화의 위상 변화</a:t>
            </a:r>
            <a:endParaRPr lang="en-US" altLang="ko-KR" b="1" dirty="0"/>
          </a:p>
          <a:p>
            <a:pPr lvl="1"/>
            <a:r>
              <a:rPr lang="ko-KR" altLang="en-US" b="1" dirty="0"/>
              <a:t>통신 단말 </a:t>
            </a:r>
            <a:r>
              <a:rPr lang="ko-KR" altLang="en-US" b="1" dirty="0">
                <a:sym typeface="Wingdings" panose="05000000000000000000" pitchFamily="2" charset="2"/>
              </a:rPr>
              <a:t> 정보 단말 </a:t>
            </a:r>
            <a:r>
              <a:rPr lang="en-US" altLang="ko-KR" b="1" dirty="0">
                <a:sym typeface="Wingdings" panose="05000000000000000000" pitchFamily="2" charset="2"/>
              </a:rPr>
              <a:t>(</a:t>
            </a:r>
            <a:r>
              <a:rPr lang="ko-KR" altLang="en-US" b="1">
                <a:sym typeface="Wingdings" panose="05000000000000000000" pitchFamily="2" charset="2"/>
              </a:rPr>
              <a:t>지능화</a:t>
            </a:r>
            <a:r>
              <a:rPr lang="en-US" altLang="ko-KR" b="1" dirty="0">
                <a:sym typeface="Wingdings" panose="05000000000000000000" pitchFamily="2" charset="2"/>
              </a:rPr>
              <a:t>) </a:t>
            </a:r>
          </a:p>
          <a:p>
            <a:pPr lvl="1"/>
            <a:endParaRPr lang="en-US" altLang="ko-KR" b="1" dirty="0"/>
          </a:p>
          <a:p>
            <a:r>
              <a:rPr lang="ko-KR" altLang="en-US" b="1" dirty="0"/>
              <a:t>인공지능 비서 서비스 </a:t>
            </a:r>
            <a:endParaRPr lang="en-US" altLang="ko-KR" b="1" dirty="0"/>
          </a:p>
          <a:p>
            <a:pPr lvl="1"/>
            <a:r>
              <a:rPr lang="ko-KR" altLang="en-US" b="1" dirty="0"/>
              <a:t>애플의 </a:t>
            </a:r>
            <a:r>
              <a:rPr lang="en-US" altLang="ko-KR" b="1" dirty="0"/>
              <a:t>Siri</a:t>
            </a:r>
            <a:r>
              <a:rPr lang="ko-KR" altLang="en-US" b="1" dirty="0"/>
              <a:t>와 </a:t>
            </a:r>
            <a:r>
              <a:rPr lang="ko-KR" altLang="en-US" b="1" dirty="0" err="1"/>
              <a:t>구글의</a:t>
            </a:r>
            <a:r>
              <a:rPr lang="ko-KR" altLang="en-US" b="1" dirty="0"/>
              <a:t> </a:t>
            </a:r>
            <a:r>
              <a:rPr lang="en-US" altLang="ko-KR" b="1" dirty="0"/>
              <a:t>Now</a:t>
            </a:r>
            <a:r>
              <a:rPr lang="en-US" altLang="ko-KR" dirty="0"/>
              <a:t> </a:t>
            </a:r>
            <a:endParaRPr lang="ko-KR" altLang="en-US" dirty="0"/>
          </a:p>
          <a:p>
            <a:pPr lvl="1"/>
            <a:r>
              <a:rPr lang="ko-KR" altLang="en-US" sz="1600" dirty="0"/>
              <a:t>음성으로 대화하면서 필요한 정보를 제공받을 수 있는 서비스 </a:t>
            </a:r>
            <a:endParaRPr lang="en-US" altLang="ko-KR" sz="1600" dirty="0"/>
          </a:p>
          <a:p>
            <a:pPr lvl="1"/>
            <a:r>
              <a:rPr lang="ko-KR" altLang="en-US" sz="1600" dirty="0"/>
              <a:t>음성</a:t>
            </a:r>
            <a:r>
              <a:rPr lang="en-US" altLang="ko-KR" sz="1600" dirty="0"/>
              <a:t> </a:t>
            </a:r>
            <a:r>
              <a:rPr lang="ko-KR" altLang="en-US" sz="1600" dirty="0"/>
              <a:t>인식 </a:t>
            </a:r>
            <a:r>
              <a:rPr lang="en-US" altLang="ko-KR" sz="1600" dirty="0"/>
              <a:t>(voice recognition)</a:t>
            </a:r>
          </a:p>
          <a:p>
            <a:pPr lvl="1"/>
            <a:r>
              <a:rPr lang="ko-KR" altLang="en-US" sz="1600" dirty="0"/>
              <a:t>자연어처리 </a:t>
            </a:r>
            <a:r>
              <a:rPr lang="en-US" altLang="ko-KR" sz="1600" dirty="0"/>
              <a:t>(natural language processing)</a:t>
            </a:r>
          </a:p>
          <a:p>
            <a:pPr lvl="1"/>
            <a:r>
              <a:rPr lang="ko-KR" altLang="en-US" sz="1600" dirty="0"/>
              <a:t>정보검색 </a:t>
            </a:r>
            <a:r>
              <a:rPr lang="en-US" altLang="ko-KR" sz="1600" dirty="0"/>
              <a:t>(information retrieval) </a:t>
            </a:r>
          </a:p>
          <a:p>
            <a:pPr lvl="1"/>
            <a:r>
              <a:rPr lang="ko-KR" altLang="en-US" sz="1600" dirty="0"/>
              <a:t>추천 </a:t>
            </a:r>
            <a:r>
              <a:rPr lang="en-US" altLang="ko-KR" sz="1600" dirty="0"/>
              <a:t>(recommendation</a:t>
            </a:r>
            <a:r>
              <a:rPr lang="en-US" altLang="ko-KR" dirty="0"/>
              <a:t>) </a:t>
            </a:r>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193" name="_x108315824" descr="EMB00000ad41ce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171" y="4293096"/>
            <a:ext cx="3445565"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111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p>
        </p:txBody>
      </p:sp>
      <p:sp>
        <p:nvSpPr>
          <p:cNvPr id="3" name="내용 개체 틀 2"/>
          <p:cNvSpPr>
            <a:spLocks noGrp="1"/>
          </p:cNvSpPr>
          <p:nvPr>
            <p:ph idx="1"/>
          </p:nvPr>
        </p:nvSpPr>
        <p:spPr/>
        <p:txBody>
          <a:bodyPr>
            <a:normAutofit/>
          </a:bodyPr>
          <a:lstStyle/>
          <a:p>
            <a:r>
              <a:rPr lang="en-US" altLang="ko-KR" dirty="0"/>
              <a:t>IBM</a:t>
            </a:r>
            <a:r>
              <a:rPr lang="ko-KR" altLang="en-US" dirty="0"/>
              <a:t> </a:t>
            </a:r>
            <a:r>
              <a:rPr lang="ko-KR" altLang="en-US" b="1" dirty="0" err="1"/>
              <a:t>왓슨</a:t>
            </a:r>
            <a:r>
              <a:rPr lang="en-US" altLang="ko-KR" dirty="0"/>
              <a:t>(Watson) </a:t>
            </a:r>
          </a:p>
          <a:p>
            <a:pPr lvl="1"/>
            <a:r>
              <a:rPr lang="ko-KR" altLang="en-US" dirty="0"/>
              <a:t>자연어로 주어진 질문에 답변을 하는 인공지능 시스템</a:t>
            </a:r>
          </a:p>
          <a:p>
            <a:pPr lvl="1"/>
            <a:r>
              <a:rPr lang="ko-KR" altLang="en-US" dirty="0"/>
              <a:t>자연어처리</a:t>
            </a:r>
            <a:r>
              <a:rPr lang="en-US" altLang="ko-KR" dirty="0"/>
              <a:t>, </a:t>
            </a:r>
            <a:r>
              <a:rPr lang="ko-KR" altLang="en-US" dirty="0"/>
              <a:t>정보검색</a:t>
            </a:r>
            <a:r>
              <a:rPr lang="en-US" altLang="ko-KR" dirty="0"/>
              <a:t>, </a:t>
            </a:r>
            <a:r>
              <a:rPr lang="ko-KR" altLang="en-US" dirty="0"/>
              <a:t>지식 표현 및 추론</a:t>
            </a:r>
            <a:r>
              <a:rPr lang="en-US" altLang="ko-KR" dirty="0"/>
              <a:t>, </a:t>
            </a:r>
            <a:r>
              <a:rPr lang="ko-KR" altLang="en-US" dirty="0"/>
              <a:t>기계학습</a:t>
            </a:r>
            <a:r>
              <a:rPr lang="en-US" altLang="ko-KR" dirty="0"/>
              <a:t> </a:t>
            </a:r>
            <a:r>
              <a:rPr lang="ko-KR" altLang="en-US" dirty="0"/>
              <a:t>이용 질의에 대한 답변 </a:t>
            </a:r>
            <a:endParaRPr lang="en-US" altLang="ko-KR" dirty="0"/>
          </a:p>
          <a:p>
            <a:pPr lvl="2"/>
            <a:r>
              <a:rPr lang="ko-KR" altLang="en-US" dirty="0" err="1"/>
              <a:t>비구조화된</a:t>
            </a:r>
            <a:r>
              <a:rPr lang="en-US" altLang="ko-KR" dirty="0"/>
              <a:t> </a:t>
            </a:r>
            <a:r>
              <a:rPr lang="ko-KR" altLang="en-US" dirty="0"/>
              <a:t>데이터</a:t>
            </a:r>
            <a:r>
              <a:rPr lang="en-US" altLang="ko-KR" dirty="0"/>
              <a:t>(unstructured data) </a:t>
            </a:r>
            <a:r>
              <a:rPr lang="ko-KR" altLang="en-US" dirty="0"/>
              <a:t>분석</a:t>
            </a:r>
            <a:r>
              <a:rPr lang="en-US" altLang="ko-KR" dirty="0"/>
              <a:t> </a:t>
            </a:r>
          </a:p>
          <a:p>
            <a:pPr lvl="2"/>
            <a:r>
              <a:rPr lang="ko-KR" altLang="en-US" dirty="0"/>
              <a:t>복잡한 질문 이해 </a:t>
            </a:r>
            <a:endParaRPr lang="en-US" altLang="ko-KR" dirty="0"/>
          </a:p>
          <a:p>
            <a:pPr lvl="2"/>
            <a:r>
              <a:rPr lang="ko-KR" altLang="en-US" dirty="0"/>
              <a:t>답변 제공 </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457200" lvl="1" indent="0">
              <a:buNone/>
            </a:pPr>
            <a:endParaRPr lang="en-US" altLang="ko-KR" dirty="0"/>
          </a:p>
          <a:p>
            <a:pPr lvl="1"/>
            <a:r>
              <a:rPr lang="ko-KR" altLang="en-US" b="1" dirty="0"/>
              <a:t>의료</a:t>
            </a:r>
            <a:r>
              <a:rPr lang="en-US" altLang="ko-KR" b="1" dirty="0"/>
              <a:t>, </a:t>
            </a:r>
            <a:r>
              <a:rPr lang="ko-KR" altLang="en-US" b="1" dirty="0"/>
              <a:t>금융</a:t>
            </a:r>
            <a:r>
              <a:rPr lang="en-US" altLang="ko-KR" b="1" dirty="0"/>
              <a:t>, </a:t>
            </a:r>
            <a:r>
              <a:rPr lang="ko-KR" altLang="en-US" b="1" dirty="0"/>
              <a:t>유통 </a:t>
            </a:r>
            <a:r>
              <a:rPr lang="ko-KR" altLang="en-US" dirty="0"/>
              <a:t>등 다양한 분야에 활용 </a:t>
            </a:r>
            <a:endParaRPr lang="en-US" altLang="ko-KR" dirty="0"/>
          </a:p>
          <a:p>
            <a:pPr lvl="1"/>
            <a:endParaRPr lang="en-US" altLang="ko-KR" dirty="0"/>
          </a:p>
          <a:p>
            <a:r>
              <a:rPr lang="en-US" altLang="ko-KR" dirty="0" err="1"/>
              <a:t>ExoBrain</a:t>
            </a:r>
            <a:r>
              <a:rPr lang="en-US" altLang="ko-KR" dirty="0"/>
              <a:t> </a:t>
            </a:r>
            <a:r>
              <a:rPr lang="ko-KR" altLang="en-US" dirty="0"/>
              <a:t>프로젝트 </a:t>
            </a:r>
            <a:endParaRPr lang="en-US" altLang="ko-KR" dirty="0"/>
          </a:p>
          <a:p>
            <a:pPr lvl="1"/>
            <a:r>
              <a:rPr lang="ko-KR" altLang="en-US" dirty="0"/>
              <a:t>한국어 질의응답 시스템 </a:t>
            </a: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41" name="_x108315584" descr="DRW00000ad41c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068960"/>
            <a:ext cx="3096344" cy="1592198"/>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3419872" y="4653136"/>
            <a:ext cx="4464496" cy="338554"/>
          </a:xfrm>
          <a:prstGeom prst="rect">
            <a:avLst/>
          </a:prstGeom>
        </p:spPr>
        <p:txBody>
          <a:bodyPr wrap="square">
            <a:spAutoFit/>
          </a:bodyPr>
          <a:lstStyle/>
          <a:p>
            <a:r>
              <a:rPr lang="en-US" altLang="ko-KR" sz="1600" dirty="0"/>
              <a:t>Jeopardy! </a:t>
            </a:r>
            <a:r>
              <a:rPr lang="ko-KR" altLang="en-US" sz="1600" dirty="0"/>
              <a:t>쇼에 출연하여 퀴즈 경합에서 우승</a:t>
            </a:r>
          </a:p>
        </p:txBody>
      </p:sp>
    </p:spTree>
    <p:extLst>
      <p:ext uri="{BB962C8B-B14F-4D97-AF65-F5344CB8AC3E}">
        <p14:creationId xmlns:p14="http://schemas.microsoft.com/office/powerpoint/2010/main" val="165578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a:t>
            </a:r>
          </a:p>
        </p:txBody>
      </p:sp>
      <p:sp>
        <p:nvSpPr>
          <p:cNvPr id="3" name="내용 개체 틀 2"/>
          <p:cNvSpPr>
            <a:spLocks noGrp="1"/>
          </p:cNvSpPr>
          <p:nvPr>
            <p:ph idx="1"/>
          </p:nvPr>
        </p:nvSpPr>
        <p:spPr/>
        <p:txBody>
          <a:bodyPr/>
          <a:lstStyle/>
          <a:p>
            <a:r>
              <a:rPr lang="ko-KR" altLang="en-US" b="1" dirty="0"/>
              <a:t>지능</a:t>
            </a:r>
            <a:r>
              <a:rPr lang="en-US" altLang="ko-KR" dirty="0"/>
              <a:t>(</a:t>
            </a:r>
            <a:r>
              <a:rPr lang="ko-KR" altLang="en-US" dirty="0"/>
              <a:t>知能</a:t>
            </a:r>
            <a:r>
              <a:rPr lang="en-US" altLang="ko-KR" dirty="0"/>
              <a:t>, intelligence)</a:t>
            </a:r>
          </a:p>
          <a:p>
            <a:pPr lvl="1"/>
            <a:r>
              <a:rPr lang="ko-KR" altLang="en-US" dirty="0"/>
              <a:t>본능적이나 자동적으로 행동하는 대신에</a:t>
            </a:r>
            <a:r>
              <a:rPr lang="en-US" altLang="ko-KR" dirty="0"/>
              <a:t>,</a:t>
            </a:r>
            <a:r>
              <a:rPr lang="ko-KR" altLang="en-US" dirty="0"/>
              <a:t> </a:t>
            </a:r>
            <a:r>
              <a:rPr lang="ko-KR" altLang="en-US" b="1" dirty="0"/>
              <a:t>생각</a:t>
            </a:r>
            <a:r>
              <a:rPr lang="ko-KR" altLang="en-US" dirty="0"/>
              <a:t>하고 </a:t>
            </a:r>
            <a:r>
              <a:rPr lang="ko-KR" altLang="en-US" b="1" dirty="0"/>
              <a:t>이해</a:t>
            </a:r>
            <a:r>
              <a:rPr lang="ko-KR" altLang="en-US" dirty="0"/>
              <a:t>하여 </a:t>
            </a:r>
            <a:br>
              <a:rPr lang="en-US" altLang="ko-KR" dirty="0"/>
            </a:br>
            <a:r>
              <a:rPr lang="ko-KR" altLang="en-US" b="1"/>
              <a:t>행동</a:t>
            </a:r>
            <a:r>
              <a:rPr lang="ko-KR" altLang="en-US"/>
              <a:t>하는 능력</a:t>
            </a:r>
            <a:endParaRPr lang="en-US" altLang="ko-KR" dirty="0"/>
          </a:p>
          <a:p>
            <a:pPr marL="914400" lvl="2" indent="0">
              <a:buNone/>
            </a:pPr>
            <a:endParaRPr lang="ko-KR" altLang="en-US" dirty="0"/>
          </a:p>
          <a:p>
            <a:pPr lvl="1"/>
            <a:endParaRPr lang="en-US" altLang="ko-KR"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673" y="2550046"/>
            <a:ext cx="2013507"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descr="sense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9195" y="2400676"/>
            <a:ext cx="2414933" cy="17251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2318477"/>
            <a:ext cx="1944216" cy="1947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6376" y="2246960"/>
            <a:ext cx="966733" cy="2236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4" descr="emotion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5415312"/>
            <a:ext cx="216333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312" y="4695232"/>
            <a:ext cx="1645493" cy="1652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7944" y="4767240"/>
            <a:ext cx="1389224" cy="1416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128" y="5055272"/>
            <a:ext cx="1373358" cy="1081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20" y="4119168"/>
            <a:ext cx="35718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908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p>
        </p:txBody>
      </p:sp>
      <p:sp>
        <p:nvSpPr>
          <p:cNvPr id="3" name="내용 개체 틀 2"/>
          <p:cNvSpPr>
            <a:spLocks noGrp="1"/>
          </p:cNvSpPr>
          <p:nvPr>
            <p:ph idx="1"/>
          </p:nvPr>
        </p:nvSpPr>
        <p:spPr/>
        <p:txBody>
          <a:bodyPr/>
          <a:lstStyle/>
          <a:p>
            <a:r>
              <a:rPr lang="ko-KR" altLang="en-US" b="1" dirty="0"/>
              <a:t>자율주행 자동차</a:t>
            </a:r>
            <a:r>
              <a:rPr lang="en-US" altLang="ko-KR" b="1" dirty="0"/>
              <a:t>(Driverless Car) </a:t>
            </a:r>
            <a:endParaRPr lang="en-US" altLang="ko-KR" dirty="0"/>
          </a:p>
          <a:p>
            <a:pPr lvl="1"/>
            <a:r>
              <a:rPr lang="ko-KR" altLang="en-US" b="1" dirty="0" err="1"/>
              <a:t>구글</a:t>
            </a:r>
            <a:r>
              <a:rPr lang="ko-KR" altLang="en-US" b="1" dirty="0"/>
              <a:t> 자동차 </a:t>
            </a:r>
            <a:endParaRPr lang="en-US" altLang="ko-KR" b="1" dirty="0"/>
          </a:p>
          <a:p>
            <a:pPr lvl="2" fontAlgn="base"/>
            <a:r>
              <a:rPr lang="en-US" altLang="ko-KR" dirty="0"/>
              <a:t>2017</a:t>
            </a:r>
            <a:r>
              <a:rPr lang="ko-KR" altLang="en-US" dirty="0"/>
              <a:t>년 누적 주행 거리가 </a:t>
            </a:r>
            <a:r>
              <a:rPr lang="en-US" altLang="ko-KR" dirty="0"/>
              <a:t>600</a:t>
            </a:r>
            <a:r>
              <a:rPr lang="ko-KR" altLang="en-US" dirty="0"/>
              <a:t>만 킬로미터 이상인 주행 테스트</a:t>
            </a:r>
          </a:p>
          <a:p>
            <a:pPr lvl="2" fontAlgn="base"/>
            <a:r>
              <a:rPr lang="ko-KR" altLang="en-US" dirty="0"/>
              <a:t>자회사 </a:t>
            </a:r>
            <a:r>
              <a:rPr lang="ko-KR" altLang="en-US" dirty="0" err="1"/>
              <a:t>웨이모</a:t>
            </a:r>
            <a:r>
              <a:rPr lang="en-US" altLang="ko-KR" baseline="30000" dirty="0" err="1"/>
              <a:t>Waymo</a:t>
            </a:r>
            <a:r>
              <a:rPr lang="ko-KR" altLang="en-US" dirty="0"/>
              <a:t>에서 자율주행 자동차 개발</a:t>
            </a:r>
          </a:p>
          <a:p>
            <a:pPr lvl="1"/>
            <a:r>
              <a:rPr lang="ko-KR" altLang="en-US" dirty="0"/>
              <a:t>유수 자동차 회사 및 </a:t>
            </a:r>
            <a:r>
              <a:rPr lang="en-US" altLang="ko-KR" dirty="0"/>
              <a:t>IT </a:t>
            </a:r>
            <a:r>
              <a:rPr lang="ko-KR" altLang="en-US" dirty="0"/>
              <a:t>기업에서 개발연구 진행 </a:t>
            </a:r>
            <a:endParaRPr lang="en-US" altLang="ko-KR" dirty="0"/>
          </a:p>
          <a:p>
            <a:pPr lvl="2"/>
            <a:r>
              <a:rPr lang="en-US" altLang="ko-KR" dirty="0"/>
              <a:t>Tesla Motors, Volvo, GM, Daimler, Ford, Audi, BMW, Hyundai, </a:t>
            </a:r>
            <a:r>
              <a:rPr lang="ko-KR" altLang="en-US" dirty="0" err="1"/>
              <a:t>네이버</a:t>
            </a:r>
            <a:r>
              <a:rPr lang="en-US" altLang="ko-KR" dirty="0"/>
              <a:t> </a:t>
            </a:r>
            <a:r>
              <a:rPr lang="ko-KR" altLang="en-US" dirty="0" err="1"/>
              <a:t>랩스</a:t>
            </a:r>
            <a:r>
              <a:rPr lang="en-US" altLang="ko-KR" dirty="0"/>
              <a:t> </a:t>
            </a:r>
            <a:r>
              <a:rPr lang="ko-KR" altLang="en-US"/>
              <a:t>등 </a:t>
            </a:r>
            <a:r>
              <a:rPr lang="en-US" altLang="ko-KR" dirty="0"/>
              <a:t> </a:t>
            </a: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074" name="Picture 2" descr="https://upload.wikimedia.org/wikipedia/commons/thumb/1/1b/Google%27s_Lexus_RX_450h_Self-Driving_Car.jpg/1280px-Google%27s_Lexus_RX_450h_Self-Driving_C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273653"/>
            <a:ext cx="2008881" cy="161808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https://i.guim.co.uk/img/media/28317f64f480a852659300c3be5ff13220692288/0_117_3500_2100/3500.jpg?w=700&amp;q=55&amp;auto=format&amp;usm=12&amp;fit=max&amp;s=ed83f0b14ee56b1a8c76e000778f4de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그림 7"/>
          <p:cNvPicPr>
            <a:picLocks noChangeAspect="1"/>
          </p:cNvPicPr>
          <p:nvPr/>
        </p:nvPicPr>
        <p:blipFill>
          <a:blip r:embed="rId3"/>
          <a:stretch>
            <a:fillRect/>
          </a:stretch>
        </p:blipFill>
        <p:spPr>
          <a:xfrm>
            <a:off x="4716017" y="4234139"/>
            <a:ext cx="2927227" cy="1640564"/>
          </a:xfrm>
          <a:prstGeom prst="rect">
            <a:avLst/>
          </a:prstGeom>
        </p:spPr>
      </p:pic>
      <p:sp>
        <p:nvSpPr>
          <p:cNvPr id="9" name="TextBox 8"/>
          <p:cNvSpPr txBox="1"/>
          <p:nvPr/>
        </p:nvSpPr>
        <p:spPr>
          <a:xfrm>
            <a:off x="5112060" y="6059019"/>
            <a:ext cx="2076209" cy="261610"/>
          </a:xfrm>
          <a:prstGeom prst="rect">
            <a:avLst/>
          </a:prstGeom>
          <a:noFill/>
        </p:spPr>
        <p:txBody>
          <a:bodyPr wrap="none" rtlCol="0">
            <a:spAutoFit/>
          </a:bodyPr>
          <a:lstStyle/>
          <a:p>
            <a:r>
              <a:rPr lang="ko-KR" altLang="en-US" sz="1100" dirty="0" err="1"/>
              <a:t>네이버</a:t>
            </a:r>
            <a:r>
              <a:rPr lang="ko-KR" altLang="en-US" sz="1100" dirty="0"/>
              <a:t> </a:t>
            </a:r>
            <a:r>
              <a:rPr lang="ko-KR" altLang="en-US" sz="1100" dirty="0" err="1"/>
              <a:t>랩스</a:t>
            </a:r>
            <a:r>
              <a:rPr lang="ko-KR" altLang="en-US" sz="1100" dirty="0"/>
              <a:t> 자율주행 자동차 </a:t>
            </a:r>
          </a:p>
        </p:txBody>
      </p:sp>
      <p:sp>
        <p:nvSpPr>
          <p:cNvPr id="10" name="TextBox 9"/>
          <p:cNvSpPr txBox="1"/>
          <p:nvPr/>
        </p:nvSpPr>
        <p:spPr>
          <a:xfrm>
            <a:off x="1956905" y="6077738"/>
            <a:ext cx="1553630" cy="261610"/>
          </a:xfrm>
          <a:prstGeom prst="rect">
            <a:avLst/>
          </a:prstGeom>
          <a:noFill/>
        </p:spPr>
        <p:txBody>
          <a:bodyPr wrap="none" rtlCol="0">
            <a:spAutoFit/>
          </a:bodyPr>
          <a:lstStyle/>
          <a:p>
            <a:r>
              <a:rPr lang="ko-KR" altLang="en-US" sz="1100" dirty="0" err="1"/>
              <a:t>구글</a:t>
            </a:r>
            <a:r>
              <a:rPr lang="ko-KR" altLang="en-US" sz="1100" dirty="0"/>
              <a:t> 자율주행 자동차</a:t>
            </a:r>
          </a:p>
        </p:txBody>
      </p:sp>
    </p:spTree>
    <p:extLst>
      <p:ext uri="{BB962C8B-B14F-4D97-AF65-F5344CB8AC3E}">
        <p14:creationId xmlns:p14="http://schemas.microsoft.com/office/powerpoint/2010/main" val="16557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p>
        </p:txBody>
      </p:sp>
      <p:sp>
        <p:nvSpPr>
          <p:cNvPr id="3" name="내용 개체 틀 2"/>
          <p:cNvSpPr>
            <a:spLocks noGrp="1"/>
          </p:cNvSpPr>
          <p:nvPr>
            <p:ph idx="1"/>
          </p:nvPr>
        </p:nvSpPr>
        <p:spPr/>
        <p:txBody>
          <a:bodyPr/>
          <a:lstStyle/>
          <a:p>
            <a:r>
              <a:rPr lang="ko-KR" altLang="en-US" b="1" dirty="0"/>
              <a:t>자율주행 자동차</a:t>
            </a:r>
            <a:r>
              <a:rPr lang="en-US" altLang="ko-KR" b="1" dirty="0"/>
              <a:t>(Driverless Car) – cont.</a:t>
            </a:r>
            <a:endParaRPr lang="en-US" altLang="ko-KR" dirty="0"/>
          </a:p>
          <a:p>
            <a:pPr lvl="1"/>
            <a:r>
              <a:rPr lang="ko-KR" altLang="en-US" dirty="0"/>
              <a:t>미국 </a:t>
            </a:r>
            <a:r>
              <a:rPr lang="ko-KR" altLang="en-US" dirty="0" err="1"/>
              <a:t>자동차공학회</a:t>
            </a:r>
            <a:r>
              <a:rPr lang="en-US" altLang="ko-KR" dirty="0"/>
              <a:t>(SAE)</a:t>
            </a:r>
            <a:r>
              <a:rPr lang="ko-KR" altLang="en-US" dirty="0"/>
              <a:t>의</a:t>
            </a:r>
            <a:r>
              <a:rPr lang="en-US" altLang="ko-KR" dirty="0"/>
              <a:t> </a:t>
            </a:r>
            <a:r>
              <a:rPr lang="ko-KR" altLang="en-US" dirty="0"/>
              <a:t>자동화 단계</a:t>
            </a:r>
            <a:endParaRPr lang="en-US" altLang="ko-KR" dirty="0"/>
          </a:p>
          <a:p>
            <a:pPr lvl="2"/>
            <a:r>
              <a:rPr lang="ko-KR" altLang="en-US" dirty="0"/>
              <a:t>단계 </a:t>
            </a:r>
            <a:r>
              <a:rPr lang="en-US" altLang="ko-KR" dirty="0"/>
              <a:t>0 : </a:t>
            </a:r>
            <a:r>
              <a:rPr lang="ko-KR" altLang="en-US" dirty="0"/>
              <a:t>완전 수동</a:t>
            </a:r>
            <a:r>
              <a:rPr lang="en-US" altLang="ko-KR" dirty="0"/>
              <a:t>, </a:t>
            </a:r>
          </a:p>
          <a:p>
            <a:pPr lvl="2"/>
            <a:r>
              <a:rPr lang="ko-KR" altLang="en-US" dirty="0"/>
              <a:t>단계 </a:t>
            </a:r>
            <a:r>
              <a:rPr lang="en-US" altLang="ko-KR" dirty="0"/>
              <a:t>1 :</a:t>
            </a:r>
            <a:r>
              <a:rPr lang="ko-KR" altLang="en-US" dirty="0"/>
              <a:t> 차선유지</a:t>
            </a:r>
            <a:r>
              <a:rPr lang="en-US" altLang="ko-KR" dirty="0"/>
              <a:t>, </a:t>
            </a:r>
            <a:r>
              <a:rPr lang="ko-KR" altLang="en-US" dirty="0"/>
              <a:t>자동 </a:t>
            </a:r>
            <a:r>
              <a:rPr lang="ko-KR" altLang="en-US" dirty="0" err="1"/>
              <a:t>크루즈</a:t>
            </a:r>
            <a:r>
              <a:rPr lang="en-US" altLang="ko-KR" baseline="30000" dirty="0"/>
              <a:t>cruise</a:t>
            </a:r>
            <a:r>
              <a:rPr lang="en-US" altLang="ko-KR" dirty="0"/>
              <a:t>, </a:t>
            </a:r>
            <a:r>
              <a:rPr lang="ko-KR" altLang="en-US" dirty="0"/>
              <a:t>자동 주차 등 운전자 보조 수준</a:t>
            </a:r>
            <a:r>
              <a:rPr lang="en-US" altLang="ko-KR" dirty="0"/>
              <a:t> </a:t>
            </a:r>
          </a:p>
          <a:p>
            <a:pPr lvl="2"/>
            <a:r>
              <a:rPr lang="ko-KR" altLang="en-US" dirty="0"/>
              <a:t>단계 </a:t>
            </a:r>
            <a:r>
              <a:rPr lang="en-US" altLang="ko-KR" dirty="0"/>
              <a:t>2</a:t>
            </a:r>
            <a:r>
              <a:rPr lang="ko-KR" altLang="en-US" dirty="0"/>
              <a:t> </a:t>
            </a:r>
            <a:r>
              <a:rPr lang="en-US" altLang="ko-KR" dirty="0"/>
              <a:t>:</a:t>
            </a:r>
            <a:r>
              <a:rPr lang="ko-KR" altLang="en-US" dirty="0"/>
              <a:t> 특정 조건에서 자율 주행을 하지만 운전자가 주목을 해야 하는 부분 자동화 수준</a:t>
            </a:r>
            <a:r>
              <a:rPr lang="en-US" altLang="ko-KR" dirty="0"/>
              <a:t> </a:t>
            </a:r>
          </a:p>
          <a:p>
            <a:pPr lvl="2"/>
            <a:r>
              <a:rPr lang="ko-KR" altLang="en-US" dirty="0"/>
              <a:t>단계 </a:t>
            </a:r>
            <a:r>
              <a:rPr lang="en-US" altLang="ko-KR" dirty="0"/>
              <a:t>3</a:t>
            </a:r>
            <a:r>
              <a:rPr lang="ko-KR" altLang="en-US" dirty="0"/>
              <a:t> </a:t>
            </a:r>
            <a:r>
              <a:rPr lang="en-US" altLang="ko-KR" dirty="0"/>
              <a:t>:</a:t>
            </a:r>
            <a:r>
              <a:rPr lang="ko-KR" altLang="en-US" dirty="0"/>
              <a:t> 특정 조건에서 자율주행이 되는 조건부 자율주행 수준</a:t>
            </a:r>
            <a:r>
              <a:rPr lang="en-US" altLang="ko-KR" dirty="0"/>
              <a:t>, </a:t>
            </a:r>
          </a:p>
          <a:p>
            <a:pPr lvl="2"/>
            <a:r>
              <a:rPr lang="ko-KR" altLang="en-US" dirty="0"/>
              <a:t>단계 </a:t>
            </a:r>
            <a:r>
              <a:rPr lang="en-US" altLang="ko-KR" dirty="0"/>
              <a:t>4</a:t>
            </a:r>
            <a:r>
              <a:rPr lang="ko-KR" altLang="en-US" dirty="0"/>
              <a:t> </a:t>
            </a:r>
            <a:r>
              <a:rPr lang="en-US" altLang="ko-KR" dirty="0"/>
              <a:t>:</a:t>
            </a:r>
            <a:r>
              <a:rPr lang="ko-KR" altLang="en-US" dirty="0"/>
              <a:t> 고도 자동화 수준</a:t>
            </a:r>
            <a:r>
              <a:rPr lang="en-US" altLang="ko-KR" dirty="0"/>
              <a:t> </a:t>
            </a:r>
          </a:p>
          <a:p>
            <a:pPr lvl="2"/>
            <a:r>
              <a:rPr lang="ko-KR" altLang="en-US" dirty="0"/>
              <a:t>단계 </a:t>
            </a:r>
            <a:r>
              <a:rPr lang="en-US" altLang="ko-KR" dirty="0"/>
              <a:t>5</a:t>
            </a:r>
            <a:r>
              <a:rPr lang="ko-KR" altLang="en-US" dirty="0"/>
              <a:t> </a:t>
            </a:r>
            <a:r>
              <a:rPr lang="en-US" altLang="ko-KR" dirty="0"/>
              <a:t>:</a:t>
            </a:r>
            <a:r>
              <a:rPr lang="ko-KR" altLang="en-US" dirty="0"/>
              <a:t> 완전 자동화 수준</a:t>
            </a:r>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AutoShape 4" descr="https://i.guim.co.uk/img/media/28317f64f480a852659300c3be5ff13220692288/0_117_3500_2100/3500.jpg?w=700&amp;q=55&amp;auto=format&amp;usm=12&amp;fit=max&amp;s=ed83f0b14ee56b1a8c76e000778f4de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0090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p>
        </p:txBody>
      </p:sp>
      <p:sp>
        <p:nvSpPr>
          <p:cNvPr id="3" name="내용 개체 틀 2"/>
          <p:cNvSpPr>
            <a:spLocks noGrp="1"/>
          </p:cNvSpPr>
          <p:nvPr>
            <p:ph idx="1"/>
          </p:nvPr>
        </p:nvSpPr>
        <p:spPr/>
        <p:txBody>
          <a:bodyPr/>
          <a:lstStyle/>
          <a:p>
            <a:r>
              <a:rPr lang="ko-KR" altLang="en-US" b="1" dirty="0" err="1"/>
              <a:t>로보틱스</a:t>
            </a:r>
            <a:r>
              <a:rPr lang="ko-KR" altLang="en-US" dirty="0"/>
              <a:t> </a:t>
            </a:r>
            <a:endParaRPr lang="en-US" altLang="ko-KR" dirty="0"/>
          </a:p>
          <a:p>
            <a:pPr lvl="1"/>
            <a:r>
              <a:rPr lang="ko-KR" altLang="en-US" dirty="0"/>
              <a:t>다양한 상황에서 적합한 행동을 하기 위한 여러 인공지능 기술 활용 </a:t>
            </a:r>
            <a:endParaRPr lang="en-US" altLang="ko-KR" dirty="0"/>
          </a:p>
          <a:p>
            <a:pPr lvl="1"/>
            <a:endParaRPr lang="en-US" altLang="ko-KR" dirty="0"/>
          </a:p>
          <a:p>
            <a:pPr lvl="1"/>
            <a:r>
              <a:rPr lang="ko-KR" altLang="en-US" dirty="0"/>
              <a:t>예</a:t>
            </a:r>
            <a:r>
              <a:rPr lang="en-US" altLang="ko-KR" dirty="0"/>
              <a:t>. </a:t>
            </a:r>
            <a:r>
              <a:rPr lang="ko-KR" altLang="en-US"/>
              <a:t>보스톤 </a:t>
            </a:r>
            <a:r>
              <a:rPr lang="ko-KR" altLang="en-US" dirty="0" err="1"/>
              <a:t>다이나믹스사</a:t>
            </a:r>
            <a:r>
              <a:rPr lang="ko-KR" altLang="en-US" dirty="0"/>
              <a:t>  </a:t>
            </a:r>
          </a:p>
          <a:p>
            <a:pPr lvl="1"/>
            <a:endParaRPr lang="ko-KR" altLang="en-US" dirty="0"/>
          </a:p>
        </p:txBody>
      </p:sp>
      <p:pic>
        <p:nvPicPr>
          <p:cNvPr id="1026" name="_x655414856" descr="EMB00005a6858c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981854"/>
            <a:ext cx="2045317" cy="2559410"/>
          </a:xfrm>
          <a:prstGeom prst="rect">
            <a:avLst/>
          </a:prstGeom>
          <a:noFill/>
          <a:extLst>
            <a:ext uri="{909E8E84-426E-40DD-AFC4-6F175D3DCCD1}">
              <a14:hiddenFill xmlns:a14="http://schemas.microsoft.com/office/drawing/2010/main">
                <a:solidFill>
                  <a:srgbClr val="FFFFFF"/>
                </a:solidFill>
              </a14:hiddenFill>
            </a:ext>
          </a:extLst>
        </p:spPr>
      </p:pic>
      <p:pic>
        <p:nvPicPr>
          <p:cNvPr id="1025" name="_x655415016" descr="EMB00005a6858c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816" y="3144782"/>
            <a:ext cx="1368152" cy="25013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직사각형 4"/>
          <p:cNvSpPr/>
          <p:nvPr/>
        </p:nvSpPr>
        <p:spPr>
          <a:xfrm>
            <a:off x="1115616" y="5646150"/>
            <a:ext cx="1314784" cy="307777"/>
          </a:xfrm>
          <a:prstGeom prst="rect">
            <a:avLst/>
          </a:prstGeom>
        </p:spPr>
        <p:txBody>
          <a:bodyPr wrap="none">
            <a:spAutoFit/>
          </a:bodyPr>
          <a:lstStyle/>
          <a:p>
            <a:r>
              <a:rPr lang="ko-KR" altLang="en-US" sz="1400" dirty="0" err="1"/>
              <a:t>빅독</a:t>
            </a:r>
            <a:r>
              <a:rPr lang="en-US" altLang="ko-KR" sz="1400" dirty="0"/>
              <a:t>(Big Dog)</a:t>
            </a:r>
            <a:endParaRPr lang="ko-KR" altLang="en-US" sz="1400" dirty="0"/>
          </a:p>
        </p:txBody>
      </p:sp>
      <p:sp>
        <p:nvSpPr>
          <p:cNvPr id="6" name="직사각형 5"/>
          <p:cNvSpPr/>
          <p:nvPr/>
        </p:nvSpPr>
        <p:spPr>
          <a:xfrm>
            <a:off x="2993133" y="5708285"/>
            <a:ext cx="1406795" cy="307777"/>
          </a:xfrm>
          <a:prstGeom prst="rect">
            <a:avLst/>
          </a:prstGeom>
        </p:spPr>
        <p:txBody>
          <a:bodyPr wrap="none">
            <a:spAutoFit/>
          </a:bodyPr>
          <a:lstStyle/>
          <a:p>
            <a:r>
              <a:rPr lang="ko-KR" altLang="en-US" sz="1400" dirty="0"/>
              <a:t>아틀라스</a:t>
            </a:r>
            <a:r>
              <a:rPr lang="en-US" altLang="ko-KR" sz="1400" dirty="0"/>
              <a:t>(Atlas)</a:t>
            </a:r>
            <a:endParaRPr lang="ko-KR" altLang="en-US" sz="1400" dirty="0"/>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2445916"/>
            <a:ext cx="2469738" cy="1397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직사각형 6"/>
          <p:cNvSpPr/>
          <p:nvPr/>
        </p:nvSpPr>
        <p:spPr>
          <a:xfrm>
            <a:off x="5920452" y="3905783"/>
            <a:ext cx="1901483" cy="307777"/>
          </a:xfrm>
          <a:prstGeom prst="rect">
            <a:avLst/>
          </a:prstGeom>
        </p:spPr>
        <p:txBody>
          <a:bodyPr wrap="none">
            <a:spAutoFit/>
          </a:bodyPr>
          <a:lstStyle/>
          <a:p>
            <a:pPr lvl="1"/>
            <a:r>
              <a:rPr lang="ko-KR" altLang="en-US" sz="1400" b="1" dirty="0" err="1"/>
              <a:t>소셜</a:t>
            </a:r>
            <a:r>
              <a:rPr lang="ko-KR" altLang="en-US" sz="1400" b="1" dirty="0"/>
              <a:t> 로봇 </a:t>
            </a:r>
            <a:r>
              <a:rPr lang="en-US" altLang="ko-KR" sz="1400" b="1" dirty="0" err="1"/>
              <a:t>Jibo</a:t>
            </a:r>
            <a:r>
              <a:rPr lang="en-US" altLang="ko-KR" sz="1400" b="1" dirty="0"/>
              <a:t> </a:t>
            </a:r>
          </a:p>
        </p:txBody>
      </p:sp>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248" y="4512347"/>
            <a:ext cx="850776" cy="2012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직사각형 10"/>
          <p:cNvSpPr/>
          <p:nvPr/>
        </p:nvSpPr>
        <p:spPr>
          <a:xfrm>
            <a:off x="5965680" y="6525344"/>
            <a:ext cx="2245808" cy="276999"/>
          </a:xfrm>
          <a:prstGeom prst="rect">
            <a:avLst/>
          </a:prstGeom>
        </p:spPr>
        <p:txBody>
          <a:bodyPr wrap="none">
            <a:spAutoFit/>
          </a:bodyPr>
          <a:lstStyle/>
          <a:p>
            <a:pPr lvl="1"/>
            <a:r>
              <a:rPr lang="ko-KR" altLang="en-US" sz="1200" b="1" dirty="0" err="1"/>
              <a:t>캠패니언</a:t>
            </a:r>
            <a:r>
              <a:rPr lang="ko-KR" altLang="en-US" sz="1200" b="1" dirty="0"/>
              <a:t> 로봇 </a:t>
            </a:r>
            <a:r>
              <a:rPr lang="en-US" altLang="ko-KR" sz="1200" b="1" dirty="0"/>
              <a:t>Pepper</a:t>
            </a:r>
            <a:r>
              <a:rPr lang="en-US" altLang="ko-KR" sz="1200" dirty="0"/>
              <a:t> </a:t>
            </a:r>
          </a:p>
        </p:txBody>
      </p:sp>
    </p:spTree>
    <p:extLst>
      <p:ext uri="{BB962C8B-B14F-4D97-AF65-F5344CB8AC3E}">
        <p14:creationId xmlns:p14="http://schemas.microsoft.com/office/powerpoint/2010/main" val="1949195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p>
        </p:txBody>
      </p:sp>
      <p:sp>
        <p:nvSpPr>
          <p:cNvPr id="3" name="내용 개체 틀 2"/>
          <p:cNvSpPr>
            <a:spLocks noGrp="1"/>
          </p:cNvSpPr>
          <p:nvPr>
            <p:ph idx="1"/>
          </p:nvPr>
        </p:nvSpPr>
        <p:spPr/>
        <p:txBody>
          <a:bodyPr/>
          <a:lstStyle/>
          <a:p>
            <a:r>
              <a:rPr lang="ko-KR" altLang="en-US" b="1" dirty="0"/>
              <a:t>기계번역</a:t>
            </a:r>
            <a:r>
              <a:rPr lang="en-US" altLang="ko-KR" dirty="0"/>
              <a:t>(machine translation)</a:t>
            </a:r>
          </a:p>
          <a:p>
            <a:pPr lvl="1"/>
            <a:r>
              <a:rPr lang="en-US" altLang="ko-KR" dirty="0"/>
              <a:t>Google Translate (translate.google.com)</a:t>
            </a:r>
          </a:p>
          <a:p>
            <a:pPr lvl="2"/>
            <a:r>
              <a:rPr lang="ko-KR" altLang="en-US" dirty="0"/>
              <a:t>언어간 교차 번역 </a:t>
            </a: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3313" name="_x108315824" descr="EMB00000ad41ce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595" y="2451679"/>
            <a:ext cx="5147945" cy="17357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9" y="4223199"/>
            <a:ext cx="4536504" cy="2493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7013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p>
        </p:txBody>
      </p:sp>
      <p:sp>
        <p:nvSpPr>
          <p:cNvPr id="3" name="내용 개체 틀 2"/>
          <p:cNvSpPr>
            <a:spLocks noGrp="1"/>
          </p:cNvSpPr>
          <p:nvPr>
            <p:ph idx="1"/>
          </p:nvPr>
        </p:nvSpPr>
        <p:spPr/>
        <p:txBody>
          <a:bodyPr/>
          <a:lstStyle/>
          <a:p>
            <a:pPr lvl="1"/>
            <a:r>
              <a:rPr lang="ko-KR" altLang="en-US" b="1" dirty="0"/>
              <a:t>인공지능 바둑 프로그램 알파고</a:t>
            </a:r>
            <a:r>
              <a:rPr lang="en-US" altLang="ko-KR" b="1" dirty="0"/>
              <a:t>(</a:t>
            </a:r>
            <a:r>
              <a:rPr lang="en-US" altLang="ko-KR" b="1" dirty="0" err="1"/>
              <a:t>AlphaGo</a:t>
            </a:r>
            <a:r>
              <a:rPr lang="en-US" altLang="ko-KR" b="1" dirty="0"/>
              <a:t>)</a:t>
            </a:r>
            <a:r>
              <a:rPr lang="ko-KR" altLang="en-US" b="1" dirty="0"/>
              <a:t> </a:t>
            </a:r>
            <a:endParaRPr lang="en-US" altLang="ko-KR" b="1" dirty="0"/>
          </a:p>
          <a:p>
            <a:pPr lvl="2"/>
            <a:r>
              <a:rPr lang="ko-KR" altLang="en-US" b="1" dirty="0" err="1"/>
              <a:t>구글</a:t>
            </a:r>
            <a:r>
              <a:rPr lang="en-US" altLang="ko-KR" b="1" dirty="0"/>
              <a:t> DeepMind</a:t>
            </a:r>
            <a:r>
              <a:rPr lang="ko-KR" altLang="en-US" b="1" dirty="0"/>
              <a:t> 개발</a:t>
            </a:r>
            <a:r>
              <a:rPr lang="en-US" altLang="ko-KR" b="1" dirty="0"/>
              <a:t> </a:t>
            </a:r>
            <a:r>
              <a:rPr lang="ko-KR" altLang="en-US" b="1" dirty="0"/>
              <a:t> </a:t>
            </a:r>
            <a:endParaRPr lang="en-US" altLang="ko-KR" b="1" dirty="0"/>
          </a:p>
          <a:p>
            <a:pPr lvl="2"/>
            <a:r>
              <a:rPr lang="en-US" altLang="ko-KR" dirty="0"/>
              <a:t>2016.3.9~3.15 </a:t>
            </a:r>
            <a:r>
              <a:rPr lang="ko-KR" altLang="en-US" dirty="0"/>
              <a:t>총 </a:t>
            </a:r>
            <a:r>
              <a:rPr lang="en-US" altLang="ko-KR" dirty="0"/>
              <a:t>5</a:t>
            </a:r>
            <a:r>
              <a:rPr lang="ko-KR" altLang="en-US" dirty="0"/>
              <a:t>회의 대국에서 알파고가 </a:t>
            </a:r>
            <a:r>
              <a:rPr lang="en-US" altLang="ko-KR" dirty="0"/>
              <a:t>4</a:t>
            </a:r>
            <a:r>
              <a:rPr lang="ko-KR" altLang="en-US" dirty="0"/>
              <a:t>승 </a:t>
            </a:r>
            <a:r>
              <a:rPr lang="en-US" altLang="ko-KR" dirty="0"/>
              <a:t>1</a:t>
            </a:r>
            <a:r>
              <a:rPr lang="ko-KR" altLang="en-US" dirty="0"/>
              <a:t>패로 승리  </a:t>
            </a:r>
            <a:endParaRPr lang="en-US" altLang="ko-KR" dirty="0"/>
          </a:p>
          <a:p>
            <a:pPr lvl="2"/>
            <a:r>
              <a:rPr lang="ko-KR" altLang="en-US" dirty="0"/>
              <a:t>기계학습과 병렬처리로 구현 </a:t>
            </a:r>
            <a:r>
              <a:rPr lang="en-US" altLang="ko-KR" dirty="0"/>
              <a:t> </a:t>
            </a:r>
            <a:endParaRPr lang="ko-KR"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10248"/>
            <a:ext cx="6073100" cy="361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직사각형 4"/>
          <p:cNvSpPr/>
          <p:nvPr/>
        </p:nvSpPr>
        <p:spPr>
          <a:xfrm>
            <a:off x="8033077" y="6450315"/>
            <a:ext cx="787395" cy="200055"/>
          </a:xfrm>
          <a:prstGeom prst="rect">
            <a:avLst/>
          </a:prstGeom>
        </p:spPr>
        <p:txBody>
          <a:bodyPr wrap="none">
            <a:spAutoFit/>
          </a:bodyPr>
          <a:lstStyle/>
          <a:p>
            <a:r>
              <a:rPr lang="en-US" altLang="ko-KR" sz="700" dirty="0"/>
              <a:t>(</a:t>
            </a:r>
            <a:r>
              <a:rPr lang="ko-KR" altLang="en-US" sz="700" dirty="0"/>
              <a:t>출처 </a:t>
            </a:r>
            <a:r>
              <a:rPr lang="en-US" altLang="ko-KR" sz="700" dirty="0"/>
              <a:t>: </a:t>
            </a:r>
            <a:r>
              <a:rPr lang="ko-KR" altLang="en-US" sz="700" dirty="0"/>
              <a:t>바둑</a:t>
            </a:r>
            <a:r>
              <a:rPr lang="en-US" altLang="ko-KR" sz="700" dirty="0"/>
              <a:t>TV)</a:t>
            </a:r>
            <a:endParaRPr lang="en-US" sz="700" dirty="0"/>
          </a:p>
        </p:txBody>
      </p:sp>
      <p:sp>
        <p:nvSpPr>
          <p:cNvPr id="6" name="타원 5"/>
          <p:cNvSpPr/>
          <p:nvPr/>
        </p:nvSpPr>
        <p:spPr>
          <a:xfrm>
            <a:off x="8820472" y="65253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434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p>
        </p:txBody>
      </p:sp>
      <p:sp>
        <p:nvSpPr>
          <p:cNvPr id="3" name="내용 개체 틀 2"/>
          <p:cNvSpPr>
            <a:spLocks noGrp="1"/>
          </p:cNvSpPr>
          <p:nvPr>
            <p:ph idx="1"/>
          </p:nvPr>
        </p:nvSpPr>
        <p:spPr>
          <a:xfrm>
            <a:off x="27024" y="1196752"/>
            <a:ext cx="8229600" cy="5328592"/>
          </a:xfrm>
        </p:spPr>
        <p:txBody>
          <a:bodyPr/>
          <a:lstStyle/>
          <a:p>
            <a:pPr lvl="1"/>
            <a:r>
              <a:rPr lang="en-US" altLang="ko-KR" b="1" dirty="0" err="1"/>
              <a:t>AlphaGo</a:t>
            </a:r>
            <a:r>
              <a:rPr lang="ko-KR" altLang="en-US" b="1" dirty="0"/>
              <a:t>의 버전</a:t>
            </a:r>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marL="457200" lvl="1" indent="0">
              <a:buNone/>
            </a:pPr>
            <a:endParaRPr lang="en-US" altLang="ko-KR" b="1" dirty="0"/>
          </a:p>
          <a:p>
            <a:pPr lvl="1"/>
            <a:r>
              <a:rPr lang="en-US" altLang="ko-KR" b="1" dirty="0"/>
              <a:t>Alpha Zero (2017.12)</a:t>
            </a:r>
          </a:p>
          <a:p>
            <a:pPr lvl="2"/>
            <a:r>
              <a:rPr lang="ko-KR" altLang="en-US" b="1" dirty="0"/>
              <a:t>바둑</a:t>
            </a:r>
            <a:r>
              <a:rPr lang="en-US" altLang="ko-KR" b="1" dirty="0"/>
              <a:t>, </a:t>
            </a:r>
            <a:r>
              <a:rPr lang="ko-KR" altLang="en-US" b="1" dirty="0"/>
              <a:t>체스</a:t>
            </a:r>
            <a:r>
              <a:rPr lang="en-US" altLang="ko-KR" b="1" dirty="0"/>
              <a:t>, </a:t>
            </a:r>
            <a:r>
              <a:rPr lang="ko-KR" altLang="en-US" b="1"/>
              <a:t>일본장기와 대국에서 탁월한 성능 </a:t>
            </a:r>
            <a:r>
              <a:rPr lang="en-US" altLang="ko-KR" b="1" dirty="0"/>
              <a:t> </a:t>
            </a:r>
            <a:endParaRPr lang="en-US" altLang="ko-KR" dirty="0"/>
          </a:p>
        </p:txBody>
      </p:sp>
      <p:graphicFrame>
        <p:nvGraphicFramePr>
          <p:cNvPr id="13" name="내용 개체 틀 5"/>
          <p:cNvGraphicFramePr>
            <a:graphicFrameLocks/>
          </p:cNvGraphicFramePr>
          <p:nvPr>
            <p:extLst>
              <p:ext uri="{D42A27DB-BD31-4B8C-83A1-F6EECF244321}">
                <p14:modId xmlns:p14="http://schemas.microsoft.com/office/powerpoint/2010/main" val="103083895"/>
              </p:ext>
            </p:extLst>
          </p:nvPr>
        </p:nvGraphicFramePr>
        <p:xfrm>
          <a:off x="971600" y="1700808"/>
          <a:ext cx="7488832" cy="3505200"/>
        </p:xfrm>
        <a:graphic>
          <a:graphicData uri="http://schemas.openxmlformats.org/drawingml/2006/table">
            <a:tbl>
              <a:tblPr/>
              <a:tblGrid>
                <a:gridCol w="1844151">
                  <a:extLst>
                    <a:ext uri="{9D8B030D-6E8A-4147-A177-3AD203B41FA5}">
                      <a16:colId xmlns:a16="http://schemas.microsoft.com/office/drawing/2014/main" val="20000"/>
                    </a:ext>
                  </a:extLst>
                </a:gridCol>
                <a:gridCol w="2358949">
                  <a:extLst>
                    <a:ext uri="{9D8B030D-6E8A-4147-A177-3AD203B41FA5}">
                      <a16:colId xmlns:a16="http://schemas.microsoft.com/office/drawing/2014/main" val="20001"/>
                    </a:ext>
                  </a:extLst>
                </a:gridCol>
                <a:gridCol w="3285732">
                  <a:extLst>
                    <a:ext uri="{9D8B030D-6E8A-4147-A177-3AD203B41FA5}">
                      <a16:colId xmlns:a16="http://schemas.microsoft.com/office/drawing/2014/main" val="20002"/>
                    </a:ext>
                  </a:extLst>
                </a:gridCol>
              </a:tblGrid>
              <a:tr h="0">
                <a:tc gridSpan="3">
                  <a:txBody>
                    <a:bodyPr/>
                    <a:lstStyle/>
                    <a:p>
                      <a:endParaRPr lang="en-US" dirty="0"/>
                    </a:p>
                  </a:txBody>
                  <a:tcPr anchor="ctr">
                    <a:solidFill>
                      <a:srgbClr val="F8F9FA"/>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0">
                <a:tc>
                  <a:txBody>
                    <a:bodyPr/>
                    <a:lstStyle/>
                    <a:p>
                      <a:pPr algn="ctr"/>
                      <a:r>
                        <a:rPr lang="ko-KR" altLang="en-US" sz="1600" dirty="0">
                          <a:effectLst/>
                        </a:rPr>
                        <a:t>버전 </a:t>
                      </a:r>
                      <a:endParaRPr lang="en-US" sz="1600" dirty="0">
                        <a:effectLst/>
                      </a:endParaRPr>
                    </a:p>
                  </a:txBody>
                  <a:tcPr marR="200025">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ko-KR" altLang="en-US" sz="1600" dirty="0">
                          <a:effectLst/>
                        </a:rPr>
                        <a:t>하드웨어</a:t>
                      </a:r>
                      <a:endParaRPr lang="en-US" sz="1600" dirty="0">
                        <a:effectLst/>
                      </a:endParaRPr>
                    </a:p>
                  </a:txBody>
                  <a:tcPr marR="200025">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ko-KR" altLang="en-US" sz="1600" dirty="0">
                          <a:effectLst/>
                        </a:rPr>
                        <a:t>경기 실적</a:t>
                      </a:r>
                      <a:endParaRPr lang="en-US" sz="1600" dirty="0">
                        <a:effectLst/>
                      </a:endParaRPr>
                    </a:p>
                  </a:txBody>
                  <a:tcPr marR="200025">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1"/>
                  </a:ext>
                </a:extLst>
              </a:tr>
              <a:tr h="0">
                <a:tc>
                  <a:txBody>
                    <a:bodyPr/>
                    <a:lstStyle/>
                    <a:p>
                      <a:pPr algn="ctr"/>
                      <a:r>
                        <a:rPr lang="en-US" sz="1600" u="none" strike="noStrike" dirty="0" err="1">
                          <a:solidFill>
                            <a:srgbClr val="0B0080"/>
                          </a:solidFill>
                          <a:effectLst/>
                        </a:rPr>
                        <a:t>AlphaGo</a:t>
                      </a:r>
                      <a:r>
                        <a:rPr lang="en-US" sz="1600" u="none" strike="noStrike" dirty="0">
                          <a:solidFill>
                            <a:srgbClr val="0B0080"/>
                          </a:solidFill>
                          <a:effectLst/>
                        </a:rPr>
                        <a:t> Fan</a:t>
                      </a:r>
                    </a:p>
                    <a:p>
                      <a:pPr algn="ctr"/>
                      <a:r>
                        <a:rPr lang="en-US" sz="1600" u="none" strike="noStrike" dirty="0">
                          <a:solidFill>
                            <a:srgbClr val="0B0080"/>
                          </a:solidFill>
                          <a:effectLst/>
                        </a:rPr>
                        <a:t>(2015.10)</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latinLnBrk="0"/>
                      <a:r>
                        <a:rPr lang="en-US" sz="1600" dirty="0">
                          <a:effectLst/>
                        </a:rPr>
                        <a:t>176 </a:t>
                      </a:r>
                      <a:r>
                        <a:rPr lang="en-US" sz="1600" u="none" strike="noStrike" dirty="0">
                          <a:solidFill>
                            <a:srgbClr val="0B0080"/>
                          </a:solidFill>
                          <a:effectLst/>
                        </a:rPr>
                        <a:t>GPUs</a:t>
                      </a:r>
                      <a:r>
                        <a:rPr lang="en-US" sz="1600" dirty="0">
                          <a:effectLst/>
                        </a:rPr>
                        <a:t>, </a:t>
                      </a:r>
                      <a:r>
                        <a:rPr lang="ko-KR" altLang="en-US" sz="1600">
                          <a:effectLst/>
                        </a:rPr>
                        <a:t>분산 컴퓨팅</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latinLnBrk="0"/>
                      <a:r>
                        <a:rPr lang="en-US" sz="1600" dirty="0">
                          <a:effectLst/>
                        </a:rPr>
                        <a:t>Fan Hui</a:t>
                      </a:r>
                      <a:r>
                        <a:rPr lang="ko-KR" altLang="en-US" sz="1600" baseline="0">
                          <a:effectLst/>
                        </a:rPr>
                        <a:t>와 대국에서 </a:t>
                      </a:r>
                      <a:r>
                        <a:rPr lang="en-US" sz="1600" dirty="0">
                          <a:effectLst/>
                        </a:rPr>
                        <a:t>5:0</a:t>
                      </a:r>
                      <a:r>
                        <a:rPr lang="en-US" sz="1600" baseline="0" dirty="0">
                          <a:effectLst/>
                        </a:rPr>
                        <a:t> </a:t>
                      </a:r>
                      <a:r>
                        <a:rPr lang="ko-KR" altLang="en-US" sz="1600" baseline="0">
                          <a:effectLst/>
                        </a:rPr>
                        <a:t>승 </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0">
                <a:tc>
                  <a:txBody>
                    <a:bodyPr/>
                    <a:lstStyle/>
                    <a:p>
                      <a:pPr algn="ctr"/>
                      <a:r>
                        <a:rPr lang="en-US" sz="1600" u="none" strike="noStrike" dirty="0" err="1">
                          <a:solidFill>
                            <a:srgbClr val="0B0080"/>
                          </a:solidFill>
                          <a:effectLst/>
                        </a:rPr>
                        <a:t>AlphaGo</a:t>
                      </a:r>
                      <a:r>
                        <a:rPr lang="en-US" sz="1600" u="none" strike="noStrike" dirty="0">
                          <a:solidFill>
                            <a:srgbClr val="0B0080"/>
                          </a:solidFill>
                          <a:effectLst/>
                        </a:rPr>
                        <a:t> Lee</a:t>
                      </a:r>
                    </a:p>
                    <a:p>
                      <a:pPr algn="ctr"/>
                      <a:r>
                        <a:rPr lang="en-US" sz="1600" u="none" strike="noStrike" dirty="0">
                          <a:solidFill>
                            <a:srgbClr val="0B0080"/>
                          </a:solidFill>
                          <a:effectLst/>
                        </a:rPr>
                        <a:t>(2016.3)</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latinLnBrk="0"/>
                      <a:r>
                        <a:rPr lang="en-US" sz="1600" dirty="0">
                          <a:effectLst/>
                        </a:rPr>
                        <a:t>48 </a:t>
                      </a:r>
                      <a:r>
                        <a:rPr lang="en-US" sz="1600" u="none" strike="noStrike" dirty="0">
                          <a:solidFill>
                            <a:srgbClr val="0B0080"/>
                          </a:solidFill>
                          <a:effectLst/>
                        </a:rPr>
                        <a:t>TPUs</a:t>
                      </a:r>
                      <a:r>
                        <a:rPr lang="en-US" sz="1600" dirty="0">
                          <a:effectLst/>
                        </a:rPr>
                        <a:t>, </a:t>
                      </a:r>
                      <a:r>
                        <a:rPr lang="ko-KR" altLang="en-US" sz="1600">
                          <a:effectLst/>
                        </a:rPr>
                        <a:t>분산 컴퓨팅</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latinLnBrk="0"/>
                      <a:r>
                        <a:rPr lang="ko-KR" altLang="en-US" sz="1600" dirty="0" err="1">
                          <a:effectLst/>
                        </a:rPr>
                        <a:t>이세돌</a:t>
                      </a:r>
                      <a:r>
                        <a:rPr lang="ko-KR" altLang="en-US" sz="1600" dirty="0">
                          <a:effectLst/>
                        </a:rPr>
                        <a:t> 기사와 대국에서 </a:t>
                      </a:r>
                      <a:r>
                        <a:rPr lang="en-US" sz="1600" dirty="0">
                          <a:effectLst/>
                        </a:rPr>
                        <a:t>4:1 </a:t>
                      </a:r>
                      <a:r>
                        <a:rPr lang="ko-KR" altLang="en-US" sz="1600">
                          <a:effectLst/>
                        </a:rPr>
                        <a:t>승 </a:t>
                      </a:r>
                      <a:r>
                        <a:rPr lang="en-US" sz="1600" dirty="0">
                          <a:effectLst/>
                        </a:rPr>
                        <a:t> </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0">
                <a:tc>
                  <a:txBody>
                    <a:bodyPr/>
                    <a:lstStyle/>
                    <a:p>
                      <a:pPr algn="ctr"/>
                      <a:r>
                        <a:rPr lang="en-US" sz="1600" u="none" strike="noStrike" dirty="0" err="1">
                          <a:solidFill>
                            <a:srgbClr val="0B0080"/>
                          </a:solidFill>
                          <a:effectLst/>
                        </a:rPr>
                        <a:t>AlphaGo</a:t>
                      </a:r>
                      <a:r>
                        <a:rPr lang="en-US" sz="1600" u="none" strike="noStrike" dirty="0">
                          <a:solidFill>
                            <a:srgbClr val="0B0080"/>
                          </a:solidFill>
                          <a:effectLst/>
                        </a:rPr>
                        <a:t> Master</a:t>
                      </a:r>
                    </a:p>
                    <a:p>
                      <a:pPr algn="ctr"/>
                      <a:r>
                        <a:rPr lang="en-US" sz="1600" u="none" strike="noStrike" dirty="0">
                          <a:solidFill>
                            <a:srgbClr val="0B0080"/>
                          </a:solidFill>
                          <a:effectLst/>
                        </a:rPr>
                        <a:t>(2017.5)</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latinLnBrk="0"/>
                      <a:r>
                        <a:rPr lang="en-US" sz="1600" dirty="0">
                          <a:effectLst/>
                        </a:rPr>
                        <a:t>4 TPUs </a:t>
                      </a:r>
                      <a:r>
                        <a:rPr lang="en-US" sz="1600" u="none" strike="noStrike" dirty="0">
                          <a:solidFill>
                            <a:srgbClr val="0B0080"/>
                          </a:solidFill>
                          <a:effectLst/>
                        </a:rPr>
                        <a:t>v2</a:t>
                      </a:r>
                      <a:r>
                        <a:rPr lang="en-US" sz="1600" u="none" strike="noStrike" dirty="0">
                          <a:solidFill>
                            <a:schemeClr val="tx1"/>
                          </a:solidFill>
                          <a:effectLst/>
                        </a:rPr>
                        <a:t>,</a:t>
                      </a:r>
                      <a:r>
                        <a:rPr lang="en-US" sz="1600" u="none" strike="noStrike" baseline="0" dirty="0">
                          <a:solidFill>
                            <a:schemeClr val="tx1"/>
                          </a:solidFill>
                          <a:effectLst/>
                        </a:rPr>
                        <a:t> </a:t>
                      </a:r>
                      <a:r>
                        <a:rPr lang="ko-KR" altLang="en-US" sz="1600" u="none" strike="noStrike" baseline="0">
                          <a:solidFill>
                            <a:schemeClr val="tx1"/>
                          </a:solidFill>
                          <a:effectLst/>
                        </a:rPr>
                        <a:t>단일 서버</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latinLnBrk="0"/>
                      <a:r>
                        <a:rPr lang="ko-KR" altLang="en-US" sz="1600" dirty="0">
                          <a:effectLst/>
                        </a:rPr>
                        <a:t>프로 기사들과 대국에서 </a:t>
                      </a:r>
                      <a:r>
                        <a:rPr lang="en-US" sz="1600" dirty="0">
                          <a:effectLst/>
                        </a:rPr>
                        <a:t>60:0 </a:t>
                      </a:r>
                      <a:r>
                        <a:rPr lang="ko-KR" altLang="en-US" sz="1600">
                          <a:effectLst/>
                        </a:rPr>
                        <a:t>승</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0">
                <a:tc>
                  <a:txBody>
                    <a:bodyPr/>
                    <a:lstStyle/>
                    <a:p>
                      <a:pPr algn="ctr"/>
                      <a:r>
                        <a:rPr lang="en-US" sz="1600" u="none" strike="noStrike" dirty="0" err="1">
                          <a:solidFill>
                            <a:srgbClr val="0B0080"/>
                          </a:solidFill>
                          <a:effectLst/>
                        </a:rPr>
                        <a:t>AlphaGo</a:t>
                      </a:r>
                      <a:r>
                        <a:rPr lang="en-US" sz="1600" u="none" strike="noStrike" dirty="0">
                          <a:solidFill>
                            <a:srgbClr val="0B0080"/>
                          </a:solidFill>
                          <a:effectLst/>
                        </a:rPr>
                        <a:t> Zero</a:t>
                      </a:r>
                    </a:p>
                    <a:p>
                      <a:pPr algn="ctr"/>
                      <a:r>
                        <a:rPr lang="en-US" sz="1600" u="none" strike="noStrike" dirty="0">
                          <a:solidFill>
                            <a:srgbClr val="0B0080"/>
                          </a:solidFill>
                          <a:effectLst/>
                        </a:rPr>
                        <a:t>(2017.10)</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latinLnBrk="0"/>
                      <a:r>
                        <a:rPr lang="en-US" sz="1600" dirty="0">
                          <a:effectLst/>
                        </a:rPr>
                        <a:t>4 TPUs v2, </a:t>
                      </a:r>
                      <a:r>
                        <a:rPr lang="ko-KR" altLang="en-US" sz="1600">
                          <a:effectLst/>
                        </a:rPr>
                        <a:t>단일 서버</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latinLnBrk="0"/>
                      <a:r>
                        <a:rPr lang="en-US" sz="1600">
                          <a:effectLst/>
                        </a:rPr>
                        <a:t>AlphaGo Lee</a:t>
                      </a:r>
                      <a:r>
                        <a:rPr lang="ko-KR" altLang="en-US" sz="1600">
                          <a:effectLst/>
                        </a:rPr>
                        <a:t>와 대국에서 </a:t>
                      </a:r>
                      <a:r>
                        <a:rPr lang="en-US" altLang="ko-KR" sz="1600">
                          <a:effectLst/>
                        </a:rPr>
                        <a:t>100:0 </a:t>
                      </a:r>
                      <a:r>
                        <a:rPr lang="ko-KR" altLang="en-US" sz="1600">
                          <a:effectLst/>
                        </a:rPr>
                        <a:t>승</a:t>
                      </a:r>
                      <a:r>
                        <a:rPr lang="en-US" altLang="ko-KR" sz="1600">
                          <a:effectLst/>
                        </a:rPr>
                        <a:t> </a:t>
                      </a:r>
                    </a:p>
                    <a:p>
                      <a:pPr latinLnBrk="0"/>
                      <a:r>
                        <a:rPr lang="en-US" sz="1600">
                          <a:effectLst/>
                        </a:rPr>
                        <a:t>AlphaGo Master</a:t>
                      </a:r>
                      <a:r>
                        <a:rPr lang="ko-KR" altLang="en-US" sz="1600">
                          <a:effectLst/>
                        </a:rPr>
                        <a:t>와 대국에서 </a:t>
                      </a:r>
                      <a:r>
                        <a:rPr lang="en-US" altLang="ko-KR" sz="1600">
                          <a:effectLst/>
                        </a:rPr>
                        <a:t> 89:11 </a:t>
                      </a:r>
                      <a:r>
                        <a:rPr lang="ko-KR" altLang="en-US" sz="1600">
                          <a:effectLst/>
                        </a:rPr>
                        <a:t>승</a:t>
                      </a:r>
                      <a:r>
                        <a:rPr lang="en-US" altLang="ko-KR" sz="1600" baseline="0">
                          <a:effectLst/>
                        </a:rPr>
                        <a:t> </a:t>
                      </a:r>
                      <a:endParaRPr lang="en-US" sz="16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14654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p>
        </p:txBody>
      </p:sp>
      <p:sp>
        <p:nvSpPr>
          <p:cNvPr id="3" name="내용 개체 틀 2"/>
          <p:cNvSpPr>
            <a:spLocks noGrp="1"/>
          </p:cNvSpPr>
          <p:nvPr>
            <p:ph idx="1"/>
          </p:nvPr>
        </p:nvSpPr>
        <p:spPr/>
        <p:txBody>
          <a:bodyPr/>
          <a:lstStyle/>
          <a:p>
            <a:r>
              <a:rPr lang="ko-KR" altLang="en-US" b="1" dirty="0" err="1"/>
              <a:t>클라우드</a:t>
            </a:r>
            <a:r>
              <a:rPr lang="ko-KR" altLang="en-US" b="1" dirty="0"/>
              <a:t> 서비스 </a:t>
            </a:r>
            <a:r>
              <a:rPr lang="ko-KR" altLang="en-US" b="1" dirty="0" err="1"/>
              <a:t>앱</a:t>
            </a:r>
            <a:r>
              <a:rPr lang="ko-KR" altLang="en-US" b="1" dirty="0"/>
              <a:t> </a:t>
            </a:r>
            <a:endParaRPr lang="en-US" altLang="ko-KR" b="1" dirty="0"/>
          </a:p>
          <a:p>
            <a:pPr lvl="1"/>
            <a:r>
              <a:rPr lang="ko-KR" altLang="en-US" dirty="0" err="1"/>
              <a:t>스마트폰을</a:t>
            </a:r>
            <a:r>
              <a:rPr lang="ko-KR" altLang="en-US" dirty="0"/>
              <a:t> 데이터 입출력 단말기로 사용 </a:t>
            </a:r>
            <a:endParaRPr lang="en-US" altLang="ko-KR" dirty="0"/>
          </a:p>
          <a:p>
            <a:pPr lvl="1"/>
            <a:r>
              <a:rPr lang="ko-KR" altLang="en-US" dirty="0"/>
              <a:t>핵심 처리는 </a:t>
            </a:r>
            <a:r>
              <a:rPr lang="ko-KR" altLang="en-US" dirty="0" err="1"/>
              <a:t>클라우드의</a:t>
            </a:r>
            <a:r>
              <a:rPr lang="ko-KR" altLang="en-US" dirty="0"/>
              <a:t> 서버에서 담당  </a:t>
            </a:r>
            <a:endParaRPr lang="en-US" altLang="ko-KR"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endParaRPr lang="en-US" altLang="ko-KR" b="1" dirty="0"/>
          </a:p>
          <a:p>
            <a:pPr lvl="1"/>
            <a:r>
              <a:rPr lang="ko-KR" altLang="en-US" b="1" dirty="0" err="1"/>
              <a:t>구글의</a:t>
            </a:r>
            <a:r>
              <a:rPr lang="ko-KR" altLang="en-US" b="1" dirty="0"/>
              <a:t> </a:t>
            </a:r>
            <a:r>
              <a:rPr lang="ko-KR" altLang="en-US" b="1" dirty="0" err="1"/>
              <a:t>앱</a:t>
            </a:r>
            <a:r>
              <a:rPr lang="ko-KR" altLang="en-US" b="1" dirty="0"/>
              <a:t> </a:t>
            </a:r>
            <a:r>
              <a:rPr lang="en-US" altLang="ko-KR" b="1" dirty="0"/>
              <a:t>Goggles</a:t>
            </a:r>
          </a:p>
          <a:p>
            <a:pPr lvl="2"/>
            <a:r>
              <a:rPr lang="ko-KR" altLang="en-US" dirty="0"/>
              <a:t>이미지 인식 </a:t>
            </a:r>
            <a:r>
              <a:rPr lang="ko-KR" altLang="en-US" dirty="0" err="1"/>
              <a:t>스마트폰</a:t>
            </a:r>
            <a:r>
              <a:rPr lang="ko-KR" altLang="en-US" dirty="0"/>
              <a:t> </a:t>
            </a:r>
            <a:r>
              <a:rPr lang="ko-KR" altLang="en-US" dirty="0" err="1"/>
              <a:t>앱</a:t>
            </a:r>
            <a:r>
              <a:rPr lang="ko-KR" altLang="en-US" dirty="0"/>
              <a:t> </a:t>
            </a:r>
            <a:endParaRPr lang="en-US" altLang="ko-KR" dirty="0"/>
          </a:p>
          <a:p>
            <a:pPr lvl="2"/>
            <a:r>
              <a:rPr lang="ko-KR" altLang="en-US" dirty="0"/>
              <a:t>기기에서 찍힌 사진을 기반으로 한 검색</a:t>
            </a:r>
            <a:endParaRPr lang="en-US" altLang="ko-KR" dirty="0"/>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194" name="Picture 2" descr="http://blog.intelligistgroup.com/wp-content/uploads/2012/06/Cloud-App-R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420888"/>
            <a:ext cx="2304256" cy="2297616"/>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7164288" y="6604084"/>
            <a:ext cx="1749197" cy="253916"/>
          </a:xfrm>
          <a:prstGeom prst="rect">
            <a:avLst/>
          </a:prstGeom>
        </p:spPr>
        <p:txBody>
          <a:bodyPr wrap="none">
            <a:spAutoFit/>
          </a:bodyPr>
          <a:lstStyle/>
          <a:p>
            <a:r>
              <a:rPr lang="en-US" sz="1050" dirty="0"/>
              <a:t>blog.intelligistgroup.com </a:t>
            </a:r>
          </a:p>
        </p:txBody>
      </p:sp>
    </p:spTree>
    <p:extLst>
      <p:ext uri="{BB962C8B-B14F-4D97-AF65-F5344CB8AC3E}">
        <p14:creationId xmlns:p14="http://schemas.microsoft.com/office/powerpoint/2010/main" val="165578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p>
        </p:txBody>
      </p:sp>
      <p:sp>
        <p:nvSpPr>
          <p:cNvPr id="3" name="내용 개체 틀 2"/>
          <p:cNvSpPr>
            <a:spLocks noGrp="1"/>
          </p:cNvSpPr>
          <p:nvPr>
            <p:ph idx="1"/>
          </p:nvPr>
        </p:nvSpPr>
        <p:spPr>
          <a:xfrm>
            <a:off x="464820" y="1257712"/>
            <a:ext cx="8229600" cy="5328592"/>
          </a:xfrm>
        </p:spPr>
        <p:txBody>
          <a:bodyPr/>
          <a:lstStyle/>
          <a:p>
            <a:r>
              <a:rPr lang="ko-KR" altLang="en-US" b="1" dirty="0" err="1"/>
              <a:t>딥러닝</a:t>
            </a:r>
            <a:r>
              <a:rPr lang="en-US" altLang="ko-KR" b="1" dirty="0"/>
              <a:t>(deep learning)</a:t>
            </a:r>
            <a:r>
              <a:rPr lang="ko-KR" altLang="en-US" b="1"/>
              <a:t>의 컴퓨터 비전에서 성공적 사례 </a:t>
            </a:r>
            <a:endParaRPr lang="en-US" altLang="ko-KR" b="1" dirty="0"/>
          </a:p>
          <a:p>
            <a:pPr lvl="1"/>
            <a:r>
              <a:rPr lang="ko-KR" altLang="en-US"/>
              <a:t>다양한 </a:t>
            </a:r>
            <a:r>
              <a:rPr lang="ko-KR" altLang="en-US" dirty="0"/>
              <a:t>응용 분야 </a:t>
            </a:r>
            <a:endParaRPr lang="en-US" altLang="ko-KR" dirty="0"/>
          </a:p>
          <a:p>
            <a:pPr lvl="1"/>
            <a:r>
              <a:rPr lang="ko-KR" altLang="en-US" dirty="0" err="1"/>
              <a:t>딥러닝</a:t>
            </a:r>
            <a:r>
              <a:rPr lang="ko-KR" altLang="en-US" dirty="0"/>
              <a:t> 적용 성능 향상 </a:t>
            </a:r>
            <a:endParaRPr lang="en-US" altLang="ko-KR" dirty="0"/>
          </a:p>
          <a:p>
            <a:pPr lvl="1"/>
            <a:endParaRPr lang="en-US" altLang="ko-KR" dirty="0"/>
          </a:p>
          <a:p>
            <a:pPr lvl="1"/>
            <a:endParaRPr lang="ko-KR" altLang="en-US" dirty="0"/>
          </a:p>
        </p:txBody>
      </p:sp>
      <p:sp>
        <p:nvSpPr>
          <p:cNvPr id="7"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 name="그림 5"/>
          <p:cNvPicPr>
            <a:picLocks noChangeAspect="1"/>
          </p:cNvPicPr>
          <p:nvPr/>
        </p:nvPicPr>
        <p:blipFill>
          <a:blip r:embed="rId2"/>
          <a:stretch>
            <a:fillRect/>
          </a:stretch>
        </p:blipFill>
        <p:spPr>
          <a:xfrm>
            <a:off x="4421940" y="2002959"/>
            <a:ext cx="1440160" cy="2361862"/>
          </a:xfrm>
          <a:prstGeom prst="rect">
            <a:avLst/>
          </a:prstGeom>
        </p:spPr>
      </p:pic>
      <p:pic>
        <p:nvPicPr>
          <p:cNvPr id="8" name="그림 7"/>
          <p:cNvPicPr>
            <a:picLocks noChangeAspect="1"/>
          </p:cNvPicPr>
          <p:nvPr/>
        </p:nvPicPr>
        <p:blipFill>
          <a:blip r:embed="rId3"/>
          <a:stretch>
            <a:fillRect/>
          </a:stretch>
        </p:blipFill>
        <p:spPr>
          <a:xfrm>
            <a:off x="369853" y="4071171"/>
            <a:ext cx="3672408" cy="2409483"/>
          </a:xfrm>
          <a:prstGeom prst="rect">
            <a:avLst/>
          </a:prstGeom>
        </p:spPr>
      </p:pic>
      <p:pic>
        <p:nvPicPr>
          <p:cNvPr id="9" name="_x470846104" descr="EMB000025c889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320" y="2751048"/>
            <a:ext cx="1924050" cy="1452563"/>
          </a:xfrm>
          <a:prstGeom prst="rect">
            <a:avLst/>
          </a:prstGeom>
          <a:noFill/>
          <a:extLst>
            <a:ext uri="{909E8E84-426E-40DD-AFC4-6F175D3DCCD1}">
              <a14:hiddenFill xmlns:a14="http://schemas.microsoft.com/office/drawing/2010/main">
                <a:solidFill>
                  <a:srgbClr val="FFFFFF"/>
                </a:solidFill>
              </a14:hiddenFill>
            </a:ext>
          </a:extLst>
        </p:spPr>
      </p:pic>
      <p:pic>
        <p:nvPicPr>
          <p:cNvPr id="10" name="_x470846344" descr="EMB000025c889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1320" y="4839280"/>
            <a:ext cx="1943100" cy="1454150"/>
          </a:xfrm>
          <a:prstGeom prst="rect">
            <a:avLst/>
          </a:prstGeom>
          <a:noFill/>
          <a:extLst>
            <a:ext uri="{909E8E84-426E-40DD-AFC4-6F175D3DCCD1}">
              <a14:hiddenFill xmlns:a14="http://schemas.microsoft.com/office/drawing/2010/main">
                <a:solidFill>
                  <a:srgbClr val="FFFFFF"/>
                </a:solidFill>
              </a14:hiddenFill>
            </a:ext>
          </a:extLst>
        </p:spPr>
      </p:pic>
      <p:sp>
        <p:nvSpPr>
          <p:cNvPr id="11" name="오른쪽 화살표 10"/>
          <p:cNvSpPr/>
          <p:nvPr/>
        </p:nvSpPr>
        <p:spPr>
          <a:xfrm rot="5400000">
            <a:off x="7469405" y="4337220"/>
            <a:ext cx="512117" cy="364112"/>
          </a:xfrm>
          <a:prstGeom prst="rightArrow">
            <a:avLst>
              <a:gd name="adj1" fmla="val 4476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124329" y="6507287"/>
            <a:ext cx="1539204" cy="338554"/>
          </a:xfrm>
          <a:prstGeom prst="rect">
            <a:avLst/>
          </a:prstGeom>
        </p:spPr>
        <p:txBody>
          <a:bodyPr wrap="none">
            <a:spAutoFit/>
          </a:bodyPr>
          <a:lstStyle/>
          <a:p>
            <a:pPr lvl="1"/>
            <a:r>
              <a:rPr lang="ko-KR" altLang="en-US" sz="1600" b="1" dirty="0"/>
              <a:t>객체 검출</a:t>
            </a:r>
            <a:endParaRPr lang="en-US" altLang="ko-KR" sz="1600" b="1" dirty="0"/>
          </a:p>
        </p:txBody>
      </p:sp>
      <p:sp>
        <p:nvSpPr>
          <p:cNvPr id="12" name="직사각형 11"/>
          <p:cNvSpPr/>
          <p:nvPr/>
        </p:nvSpPr>
        <p:spPr>
          <a:xfrm>
            <a:off x="4205363" y="4472528"/>
            <a:ext cx="1683474" cy="338554"/>
          </a:xfrm>
          <a:prstGeom prst="rect">
            <a:avLst/>
          </a:prstGeom>
        </p:spPr>
        <p:txBody>
          <a:bodyPr wrap="none">
            <a:spAutoFit/>
          </a:bodyPr>
          <a:lstStyle/>
          <a:p>
            <a:pPr lvl="1"/>
            <a:r>
              <a:rPr lang="ko-KR" altLang="en-US" sz="1600" b="1" dirty="0"/>
              <a:t>영상</a:t>
            </a:r>
            <a:r>
              <a:rPr lang="en-US" altLang="ko-KR" sz="1600" b="1" dirty="0"/>
              <a:t> </a:t>
            </a:r>
            <a:r>
              <a:rPr lang="ko-KR" altLang="en-US" sz="1600" b="1"/>
              <a:t>분류 </a:t>
            </a:r>
            <a:r>
              <a:rPr lang="en-US" altLang="ko-KR" sz="1600" b="1" dirty="0"/>
              <a:t> </a:t>
            </a:r>
          </a:p>
        </p:txBody>
      </p:sp>
      <p:sp>
        <p:nvSpPr>
          <p:cNvPr id="14" name="직사각형 13"/>
          <p:cNvSpPr/>
          <p:nvPr/>
        </p:nvSpPr>
        <p:spPr>
          <a:xfrm>
            <a:off x="6772647" y="6401638"/>
            <a:ext cx="1765228" cy="338554"/>
          </a:xfrm>
          <a:prstGeom prst="rect">
            <a:avLst/>
          </a:prstGeom>
        </p:spPr>
        <p:txBody>
          <a:bodyPr wrap="none">
            <a:spAutoFit/>
          </a:bodyPr>
          <a:lstStyle/>
          <a:p>
            <a:pPr algn="ctr"/>
            <a:r>
              <a:rPr lang="ko-KR" altLang="en-US" sz="1600" b="1" dirty="0"/>
              <a:t>의미적 영역 분할</a:t>
            </a:r>
            <a:endParaRPr lang="en-US" altLang="ko-KR" sz="1600" b="1" dirty="0"/>
          </a:p>
        </p:txBody>
      </p:sp>
    </p:spTree>
    <p:extLst>
      <p:ext uri="{BB962C8B-B14F-4D97-AF65-F5344CB8AC3E}">
        <p14:creationId xmlns:p14="http://schemas.microsoft.com/office/powerpoint/2010/main" val="1334199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endParaRPr lang="en-US" dirty="0"/>
          </a:p>
        </p:txBody>
      </p:sp>
      <p:sp>
        <p:nvSpPr>
          <p:cNvPr id="3" name="내용 개체 틀 2"/>
          <p:cNvSpPr>
            <a:spLocks noGrp="1"/>
          </p:cNvSpPr>
          <p:nvPr>
            <p:ph idx="1"/>
          </p:nvPr>
        </p:nvSpPr>
        <p:spPr/>
        <p:txBody>
          <a:bodyPr/>
          <a:lstStyle/>
          <a:p>
            <a:r>
              <a:rPr lang="ko-KR" altLang="en-US" b="1" dirty="0" err="1"/>
              <a:t>딥러닝</a:t>
            </a:r>
            <a:r>
              <a:rPr lang="en-US" altLang="ko-KR" b="1" dirty="0"/>
              <a:t>(deep learning)</a:t>
            </a:r>
            <a:r>
              <a:rPr lang="ko-KR" altLang="en-US" b="1"/>
              <a:t>의 컴퓨터 비전에서 성공적 사례 </a:t>
            </a:r>
            <a:endParaRPr lang="en-US" altLang="ko-KR" b="1" dirty="0"/>
          </a:p>
          <a:p>
            <a:pPr lvl="1"/>
            <a:r>
              <a:rPr lang="ko-KR" altLang="en-US" b="1" dirty="0">
                <a:solidFill>
                  <a:srgbClr val="0000FF"/>
                </a:solidFill>
              </a:rPr>
              <a:t>이미지 주석 달기 </a:t>
            </a:r>
            <a:endParaRPr lang="en-US" b="1" dirty="0">
              <a:solidFill>
                <a:srgbClr val="0000FF"/>
              </a:solidFill>
            </a:endParaRPr>
          </a:p>
          <a:p>
            <a:pPr lvl="1"/>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3" y="1879983"/>
            <a:ext cx="6624736" cy="4984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323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최근 동향</a:t>
            </a:r>
            <a:endParaRPr lang="en-US" dirty="0"/>
          </a:p>
        </p:txBody>
      </p:sp>
      <p:sp>
        <p:nvSpPr>
          <p:cNvPr id="3" name="내용 개체 틀 2"/>
          <p:cNvSpPr>
            <a:spLocks noGrp="1"/>
          </p:cNvSpPr>
          <p:nvPr>
            <p:ph idx="1"/>
          </p:nvPr>
        </p:nvSpPr>
        <p:spPr/>
        <p:txBody>
          <a:bodyPr/>
          <a:lstStyle/>
          <a:p>
            <a:r>
              <a:rPr lang="ko-KR" altLang="en-US" b="1" dirty="0" err="1"/>
              <a:t>딥러닝</a:t>
            </a:r>
            <a:r>
              <a:rPr lang="en-US" altLang="ko-KR" b="1" dirty="0"/>
              <a:t>(deep learning)</a:t>
            </a:r>
            <a:r>
              <a:rPr lang="ko-KR" altLang="en-US" b="1"/>
              <a:t>의 컴퓨터 비전에서 성공적 사례 </a:t>
            </a:r>
            <a:endParaRPr lang="en-US" altLang="ko-KR" b="1" dirty="0"/>
          </a:p>
          <a:p>
            <a:pPr lvl="1"/>
            <a:r>
              <a:rPr lang="ko-KR" altLang="en-US" b="1">
                <a:solidFill>
                  <a:srgbClr val="0000FF"/>
                </a:solidFill>
              </a:rPr>
              <a:t>화풍에 </a:t>
            </a:r>
            <a:r>
              <a:rPr lang="ko-KR" altLang="en-US" b="1" dirty="0">
                <a:solidFill>
                  <a:srgbClr val="0000FF"/>
                </a:solidFill>
              </a:rPr>
              <a:t>따른 그림 그리기 </a:t>
            </a:r>
            <a:endParaRPr lang="en-US" b="1" dirty="0">
              <a:solidFill>
                <a:srgbClr val="0000FF"/>
              </a:solidFill>
            </a:endParaRPr>
          </a:p>
          <a:p>
            <a:pPr lvl="1"/>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066779"/>
            <a:ext cx="6124575" cy="442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37007" y="3068960"/>
            <a:ext cx="965329" cy="307777"/>
          </a:xfrm>
          <a:prstGeom prst="rect">
            <a:avLst/>
          </a:prstGeom>
          <a:noFill/>
        </p:spPr>
        <p:txBody>
          <a:bodyPr wrap="none" rtlCol="0">
            <a:spAutoFit/>
          </a:bodyPr>
          <a:lstStyle/>
          <a:p>
            <a:r>
              <a:rPr lang="ko-KR" altLang="en-US" sz="1400"/>
              <a:t>원본 사진</a:t>
            </a:r>
          </a:p>
        </p:txBody>
      </p:sp>
      <p:sp>
        <p:nvSpPr>
          <p:cNvPr id="6" name="TextBox 5"/>
          <p:cNvSpPr txBox="1"/>
          <p:nvPr/>
        </p:nvSpPr>
        <p:spPr>
          <a:xfrm>
            <a:off x="971600" y="5949280"/>
            <a:ext cx="965329" cy="307777"/>
          </a:xfrm>
          <a:prstGeom prst="rect">
            <a:avLst/>
          </a:prstGeom>
          <a:noFill/>
        </p:spPr>
        <p:txBody>
          <a:bodyPr wrap="none" rtlCol="0">
            <a:spAutoFit/>
          </a:bodyPr>
          <a:lstStyle/>
          <a:p>
            <a:r>
              <a:rPr lang="ko-KR" altLang="en-US" sz="1400"/>
              <a:t>명화 그림</a:t>
            </a:r>
            <a:endParaRPr lang="ko-KR" altLang="en-US" sz="1400" dirty="0"/>
          </a:p>
        </p:txBody>
      </p:sp>
      <p:sp>
        <p:nvSpPr>
          <p:cNvPr id="7" name="TextBox 6"/>
          <p:cNvSpPr txBox="1"/>
          <p:nvPr/>
        </p:nvSpPr>
        <p:spPr>
          <a:xfrm>
            <a:off x="3347864" y="6342015"/>
            <a:ext cx="1082348" cy="307777"/>
          </a:xfrm>
          <a:prstGeom prst="rect">
            <a:avLst/>
          </a:prstGeom>
          <a:noFill/>
        </p:spPr>
        <p:txBody>
          <a:bodyPr wrap="none" rtlCol="0">
            <a:spAutoFit/>
          </a:bodyPr>
          <a:lstStyle/>
          <a:p>
            <a:r>
              <a:rPr lang="ko-KR" altLang="en-US" sz="1400" dirty="0" err="1"/>
              <a:t>생성된그림</a:t>
            </a:r>
            <a:endParaRPr lang="ko-KR" altLang="en-US" sz="1400" dirty="0"/>
          </a:p>
        </p:txBody>
      </p:sp>
    </p:spTree>
    <p:extLst>
      <p:ext uri="{BB962C8B-B14F-4D97-AF65-F5344CB8AC3E}">
        <p14:creationId xmlns:p14="http://schemas.microsoft.com/office/powerpoint/2010/main" val="400732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a:t>
            </a:r>
          </a:p>
        </p:txBody>
      </p:sp>
      <p:sp>
        <p:nvSpPr>
          <p:cNvPr id="3" name="내용 개체 틀 2"/>
          <p:cNvSpPr>
            <a:spLocks noGrp="1"/>
          </p:cNvSpPr>
          <p:nvPr>
            <p:ph idx="1"/>
          </p:nvPr>
        </p:nvSpPr>
        <p:spPr/>
        <p:txBody>
          <a:bodyPr/>
          <a:lstStyle/>
          <a:p>
            <a:r>
              <a:rPr lang="ko-KR" altLang="en-US" b="1" dirty="0"/>
              <a:t>인공지능</a:t>
            </a:r>
            <a:r>
              <a:rPr lang="en-US" altLang="ko-KR" dirty="0"/>
              <a:t>(</a:t>
            </a:r>
            <a:r>
              <a:rPr lang="ko-KR" altLang="en-US" dirty="0"/>
              <a:t>人工知能</a:t>
            </a:r>
            <a:r>
              <a:rPr lang="en-US" altLang="ko-KR" dirty="0"/>
              <a:t>, Artificial Intelligence)</a:t>
            </a:r>
            <a:r>
              <a:rPr lang="ko-KR" altLang="en-US" b="1" dirty="0"/>
              <a:t> </a:t>
            </a:r>
            <a:endParaRPr lang="en-US" altLang="ko-KR" b="1" dirty="0"/>
          </a:p>
          <a:p>
            <a:pPr lvl="1"/>
            <a:r>
              <a:rPr lang="ko-KR" altLang="en-US" dirty="0"/>
              <a:t>인공적으로 만든 지능 </a:t>
            </a:r>
            <a:endParaRPr lang="en-US" altLang="ko-KR" dirty="0"/>
          </a:p>
          <a:p>
            <a:pPr lvl="1"/>
            <a:r>
              <a:rPr lang="ko-KR" altLang="en-US" b="1" dirty="0" err="1">
                <a:solidFill>
                  <a:srgbClr val="0000FF"/>
                </a:solidFill>
              </a:rPr>
              <a:t>튜링</a:t>
            </a:r>
            <a:r>
              <a:rPr lang="ko-KR" altLang="en-US" b="1" dirty="0">
                <a:solidFill>
                  <a:srgbClr val="0000FF"/>
                </a:solidFill>
              </a:rPr>
              <a:t> 테스트</a:t>
            </a:r>
            <a:r>
              <a:rPr lang="en-US" altLang="ko-KR" dirty="0"/>
              <a:t>(Turing test)</a:t>
            </a:r>
          </a:p>
          <a:p>
            <a:pPr lvl="2"/>
            <a:r>
              <a:rPr lang="ko-KR" altLang="en-US" dirty="0"/>
              <a:t>지능의 조작적 정의 </a:t>
            </a:r>
            <a:r>
              <a:rPr lang="en-US" altLang="ko-KR" dirty="0"/>
              <a:t>(operational definition)</a:t>
            </a:r>
          </a:p>
          <a:p>
            <a:pPr lvl="3"/>
            <a:r>
              <a:rPr lang="ko-KR" altLang="en-US" dirty="0"/>
              <a:t>조작적 정의</a:t>
            </a:r>
            <a:r>
              <a:rPr lang="en-US" altLang="ko-KR" dirty="0"/>
              <a:t>: </a:t>
            </a:r>
            <a:r>
              <a:rPr lang="ko-KR" altLang="en-US" dirty="0"/>
              <a:t>측정할 수 있는 조건으로 어떤 속성을 기술 </a:t>
            </a:r>
            <a:endParaRPr lang="en-US" altLang="ko-KR" dirty="0"/>
          </a:p>
          <a:p>
            <a:pPr lvl="3"/>
            <a:endParaRPr lang="en-US" altLang="ko-KR" dirty="0"/>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TextBox 7"/>
          <p:cNvSpPr txBox="1">
            <a:spLocks noChangeArrowheads="1"/>
          </p:cNvSpPr>
          <p:nvPr/>
        </p:nvSpPr>
        <p:spPr bwMode="auto">
          <a:xfrm>
            <a:off x="107504" y="5877272"/>
            <a:ext cx="2251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1"/>
              </a:buClr>
              <a:buFont typeface="Wingdings" pitchFamily="2" charset="2"/>
              <a:buChar char="v"/>
              <a:defRPr sz="2000">
                <a:solidFill>
                  <a:schemeClr val="tx1"/>
                </a:solidFill>
                <a:latin typeface="Comic Sans MS" pitchFamily="66" charset="0"/>
                <a:ea typeface="HY견고딕" pitchFamily="18" charset="-127"/>
              </a:defRPr>
            </a:lvl1pPr>
            <a:lvl2pPr marL="742950" indent="-285750" eaLnBrk="0" hangingPunct="0">
              <a:spcBef>
                <a:spcPct val="20000"/>
              </a:spcBef>
              <a:buClr>
                <a:srgbClr val="666633"/>
              </a:buClr>
              <a:buFont typeface="Wingdings" pitchFamily="2" charset="2"/>
              <a:buChar char="§"/>
              <a:defRPr sz="1700">
                <a:solidFill>
                  <a:srgbClr val="333300"/>
                </a:solidFill>
                <a:latin typeface="Comic Sans MS" pitchFamily="66" charset="0"/>
                <a:ea typeface="HY견고딕" pitchFamily="18" charset="-127"/>
              </a:defRPr>
            </a:lvl2pPr>
            <a:lvl3pPr marL="1143000" indent="-228600" eaLnBrk="0" hangingPunct="0">
              <a:spcBef>
                <a:spcPct val="20000"/>
              </a:spcBef>
              <a:buClr>
                <a:srgbClr val="FF6600"/>
              </a:buClr>
              <a:buFont typeface="Wingdings" pitchFamily="2" charset="2"/>
              <a:buChar char="§"/>
              <a:defRPr sz="1500">
                <a:solidFill>
                  <a:srgbClr val="333300"/>
                </a:solidFill>
                <a:latin typeface="Comic Sans MS" pitchFamily="66" charset="0"/>
                <a:ea typeface="HY견고딕" pitchFamily="18" charset="-127"/>
              </a:defRPr>
            </a:lvl3pPr>
            <a:lvl4pPr marL="1600200" indent="-228600" eaLnBrk="0" hangingPunct="0">
              <a:spcBef>
                <a:spcPct val="20000"/>
              </a:spcBef>
              <a:buClr>
                <a:srgbClr val="996600"/>
              </a:buClr>
              <a:buFont typeface="Wingdings" pitchFamily="2" charset="2"/>
              <a:buChar char="Ø"/>
              <a:defRPr sz="1500" b="1">
                <a:solidFill>
                  <a:schemeClr val="tx1"/>
                </a:solidFill>
                <a:latin typeface="맑은 고딕" pitchFamily="50" charset="-127"/>
                <a:ea typeface="맑은 고딕" pitchFamily="50" charset="-127"/>
              </a:defRPr>
            </a:lvl4pPr>
            <a:lvl5pPr marL="2057400" indent="-228600" eaLnBrk="0" hangingPunct="0">
              <a:spcBef>
                <a:spcPct val="20000"/>
              </a:spcBef>
              <a:buChar char="»"/>
              <a:defRPr sz="1600">
                <a:solidFill>
                  <a:schemeClr val="tx1"/>
                </a:solidFill>
                <a:latin typeface="돋움" pitchFamily="50" charset="-127"/>
                <a:ea typeface="돋움" pitchFamily="50" charset="-127"/>
              </a:defRPr>
            </a:lvl5pPr>
            <a:lvl6pPr marL="25146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6pPr>
            <a:lvl7pPr marL="29718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7pPr>
            <a:lvl8pPr marL="34290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8pPr>
            <a:lvl9pPr marL="38862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9pPr>
          </a:lstStyle>
          <a:p>
            <a:pPr eaLnBrk="1" hangingPunct="1">
              <a:spcBef>
                <a:spcPct val="0"/>
              </a:spcBef>
              <a:buClrTx/>
              <a:buFontTx/>
              <a:buNone/>
            </a:pPr>
            <a:r>
              <a:rPr lang="ko-KR" altLang="en-US" sz="1400" b="1" dirty="0" err="1">
                <a:solidFill>
                  <a:srgbClr val="0000FF"/>
                </a:solidFill>
                <a:latin typeface="+mn-ea"/>
                <a:ea typeface="+mn-ea"/>
                <a:hlinkClick r:id="rId2"/>
              </a:rPr>
              <a:t>튜링</a:t>
            </a:r>
            <a:r>
              <a:rPr lang="ko-KR" altLang="en-US" sz="1400" b="1" dirty="0">
                <a:solidFill>
                  <a:srgbClr val="0000FF"/>
                </a:solidFill>
                <a:latin typeface="+mn-ea"/>
                <a:ea typeface="+mn-ea"/>
                <a:hlinkClick r:id="rId2"/>
              </a:rPr>
              <a:t> 상</a:t>
            </a:r>
            <a:r>
              <a:rPr lang="en-US" altLang="ko-KR" sz="1400" dirty="0">
                <a:solidFill>
                  <a:srgbClr val="0000FF"/>
                </a:solidFill>
                <a:latin typeface="+mn-ea"/>
                <a:ea typeface="+mn-ea"/>
                <a:hlinkClick r:id="rId2"/>
              </a:rPr>
              <a:t>(Turing Award</a:t>
            </a:r>
            <a:r>
              <a:rPr lang="en-US" altLang="ko-KR" sz="1400" dirty="0">
                <a:solidFill>
                  <a:srgbClr val="0000FF"/>
                </a:solidFill>
                <a:latin typeface="+mn-ea"/>
                <a:ea typeface="+mn-ea"/>
              </a:rPr>
              <a:t>)</a:t>
            </a:r>
            <a:endParaRPr lang="ko-KR" altLang="en-US" sz="1400" dirty="0">
              <a:solidFill>
                <a:srgbClr val="0000FF"/>
              </a:solidFill>
              <a:latin typeface="+mn-ea"/>
              <a:ea typeface="+mn-ea"/>
            </a:endParaRPr>
          </a:p>
        </p:txBody>
      </p:sp>
      <p:sp>
        <p:nvSpPr>
          <p:cNvPr id="9" name="직사각형 8"/>
          <p:cNvSpPr>
            <a:spLocks noChangeArrowheads="1"/>
          </p:cNvSpPr>
          <p:nvPr/>
        </p:nvSpPr>
        <p:spPr bwMode="auto">
          <a:xfrm>
            <a:off x="108075" y="6094457"/>
            <a:ext cx="40324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1"/>
              </a:buClr>
              <a:buFont typeface="Wingdings" pitchFamily="2" charset="2"/>
              <a:buChar char="v"/>
              <a:defRPr sz="2000">
                <a:solidFill>
                  <a:schemeClr val="tx1"/>
                </a:solidFill>
                <a:latin typeface="Comic Sans MS" pitchFamily="66" charset="0"/>
                <a:ea typeface="HY견고딕" pitchFamily="18" charset="-127"/>
              </a:defRPr>
            </a:lvl1pPr>
            <a:lvl2pPr marL="742950" indent="-285750" eaLnBrk="0" hangingPunct="0">
              <a:spcBef>
                <a:spcPct val="20000"/>
              </a:spcBef>
              <a:buClr>
                <a:srgbClr val="666633"/>
              </a:buClr>
              <a:buFont typeface="Wingdings" pitchFamily="2" charset="2"/>
              <a:buChar char="§"/>
              <a:defRPr sz="1700">
                <a:solidFill>
                  <a:srgbClr val="333300"/>
                </a:solidFill>
                <a:latin typeface="Comic Sans MS" pitchFamily="66" charset="0"/>
                <a:ea typeface="HY견고딕" pitchFamily="18" charset="-127"/>
              </a:defRPr>
            </a:lvl2pPr>
            <a:lvl3pPr marL="1143000" indent="-228600" eaLnBrk="0" hangingPunct="0">
              <a:spcBef>
                <a:spcPct val="20000"/>
              </a:spcBef>
              <a:buClr>
                <a:srgbClr val="FF6600"/>
              </a:buClr>
              <a:buFont typeface="Wingdings" pitchFamily="2" charset="2"/>
              <a:buChar char="§"/>
              <a:defRPr sz="1500">
                <a:solidFill>
                  <a:srgbClr val="333300"/>
                </a:solidFill>
                <a:latin typeface="Comic Sans MS" pitchFamily="66" charset="0"/>
                <a:ea typeface="HY견고딕" pitchFamily="18" charset="-127"/>
              </a:defRPr>
            </a:lvl3pPr>
            <a:lvl4pPr marL="1600200" indent="-228600" eaLnBrk="0" hangingPunct="0">
              <a:spcBef>
                <a:spcPct val="20000"/>
              </a:spcBef>
              <a:buClr>
                <a:srgbClr val="996600"/>
              </a:buClr>
              <a:buFont typeface="Wingdings" pitchFamily="2" charset="2"/>
              <a:buChar char="Ø"/>
              <a:defRPr sz="1500" b="1">
                <a:solidFill>
                  <a:schemeClr val="tx1"/>
                </a:solidFill>
                <a:latin typeface="맑은 고딕" pitchFamily="50" charset="-127"/>
                <a:ea typeface="맑은 고딕" pitchFamily="50" charset="-127"/>
              </a:defRPr>
            </a:lvl4pPr>
            <a:lvl5pPr marL="2057400" indent="-228600" eaLnBrk="0" hangingPunct="0">
              <a:spcBef>
                <a:spcPct val="20000"/>
              </a:spcBef>
              <a:buChar char="»"/>
              <a:defRPr sz="1600">
                <a:solidFill>
                  <a:schemeClr val="tx1"/>
                </a:solidFill>
                <a:latin typeface="돋움" pitchFamily="50" charset="-127"/>
                <a:ea typeface="돋움" pitchFamily="50" charset="-127"/>
              </a:defRPr>
            </a:lvl5pPr>
            <a:lvl6pPr marL="25146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6pPr>
            <a:lvl7pPr marL="29718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7pPr>
            <a:lvl8pPr marL="34290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8pPr>
            <a:lvl9pPr marL="3886200" indent="-228600" eaLnBrk="0" fontAlgn="base" hangingPunct="0">
              <a:spcBef>
                <a:spcPct val="20000"/>
              </a:spcBef>
              <a:spcAft>
                <a:spcPct val="0"/>
              </a:spcAft>
              <a:buChar char="»"/>
              <a:defRPr sz="1600">
                <a:solidFill>
                  <a:schemeClr val="tx1"/>
                </a:solidFill>
                <a:latin typeface="돋움" pitchFamily="50" charset="-127"/>
                <a:ea typeface="돋움" pitchFamily="50" charset="-127"/>
              </a:defRPr>
            </a:lvl9pPr>
          </a:lstStyle>
          <a:p>
            <a:pPr fontAlgn="base">
              <a:buNone/>
            </a:pPr>
            <a:r>
              <a:rPr lang="en-US" altLang="ko-KR" sz="1100" dirty="0">
                <a:latin typeface="+mn-ea"/>
                <a:ea typeface="+mn-ea"/>
              </a:rPr>
              <a:t>ACM</a:t>
            </a:r>
            <a:r>
              <a:rPr lang="ko-KR" altLang="en-US" sz="1100" dirty="0">
                <a:latin typeface="+mn-ea"/>
                <a:ea typeface="+mn-ea"/>
              </a:rPr>
              <a:t>에서는 매년 컴퓨터 분야의 기여가 큰 연구자에게 시상</a:t>
            </a:r>
            <a:r>
              <a:rPr lang="en-US" altLang="ko-KR" sz="1100" dirty="0">
                <a:latin typeface="+mn-ea"/>
                <a:ea typeface="+mn-ea"/>
              </a:rPr>
              <a:t>. </a:t>
            </a:r>
            <a:r>
              <a:rPr lang="ko-KR" altLang="en-US" sz="1100" dirty="0">
                <a:latin typeface="+mn-ea"/>
                <a:ea typeface="+mn-ea"/>
              </a:rPr>
              <a:t> </a:t>
            </a:r>
            <a:r>
              <a:rPr lang="en-US" altLang="ko-KR" sz="1100" dirty="0">
                <a:latin typeface="+mn-ea"/>
                <a:ea typeface="+mn-ea"/>
              </a:rPr>
              <a:t>$250,000</a:t>
            </a:r>
            <a:r>
              <a:rPr lang="ko-KR" altLang="en-US" sz="1100" dirty="0">
                <a:latin typeface="+mn-ea"/>
                <a:ea typeface="+mn-ea"/>
              </a:rPr>
              <a:t> </a:t>
            </a:r>
            <a:r>
              <a:rPr lang="en-US" altLang="ko-KR" sz="1100" dirty="0">
                <a:latin typeface="+mn-ea"/>
                <a:ea typeface="+mn-ea"/>
              </a:rPr>
              <a:t>(Intel, </a:t>
            </a:r>
            <a:r>
              <a:rPr lang="en-US" altLang="ko-KR" sz="1100" dirty="0" err="1">
                <a:latin typeface="+mn-ea"/>
                <a:ea typeface="+mn-ea"/>
              </a:rPr>
              <a:t>Goolge</a:t>
            </a:r>
            <a:r>
              <a:rPr lang="en-US" altLang="ko-KR" sz="1100" dirty="0">
                <a:latin typeface="+mn-ea"/>
                <a:ea typeface="+mn-ea"/>
              </a:rPr>
              <a:t> </a:t>
            </a:r>
            <a:r>
              <a:rPr lang="ko-KR" altLang="en-US" sz="1100" dirty="0">
                <a:latin typeface="+mn-ea"/>
                <a:ea typeface="+mn-ea"/>
              </a:rPr>
              <a:t>후원</a:t>
            </a:r>
            <a:r>
              <a:rPr lang="en-US" altLang="ko-KR" sz="1100" dirty="0">
                <a:latin typeface="+mn-ea"/>
                <a:ea typeface="+mn-ea"/>
              </a:rPr>
              <a:t>) </a:t>
            </a:r>
            <a:endParaRPr lang="ko-KR" altLang="en-US" sz="1100" dirty="0">
              <a:latin typeface="+mn-ea"/>
              <a:ea typeface="+mn-ea"/>
            </a:endParaRPr>
          </a:p>
        </p:txBody>
      </p:sp>
      <p:pic>
        <p:nvPicPr>
          <p:cNvPr id="6" name="그림 5"/>
          <p:cNvPicPr>
            <a:picLocks noChangeAspect="1"/>
          </p:cNvPicPr>
          <p:nvPr/>
        </p:nvPicPr>
        <p:blipFill>
          <a:blip r:embed="rId3"/>
          <a:stretch>
            <a:fillRect/>
          </a:stretch>
        </p:blipFill>
        <p:spPr>
          <a:xfrm>
            <a:off x="107504" y="4157658"/>
            <a:ext cx="1296144" cy="1586255"/>
          </a:xfrm>
          <a:prstGeom prst="rect">
            <a:avLst/>
          </a:prstGeom>
        </p:spPr>
      </p:pic>
      <p:grpSp>
        <p:nvGrpSpPr>
          <p:cNvPr id="16" name="그룹 15"/>
          <p:cNvGrpSpPr/>
          <p:nvPr/>
        </p:nvGrpSpPr>
        <p:grpSpPr>
          <a:xfrm>
            <a:off x="4137447" y="3861048"/>
            <a:ext cx="4824536" cy="2994283"/>
            <a:chOff x="4139952" y="3717032"/>
            <a:chExt cx="4824536" cy="2994283"/>
          </a:xfrm>
        </p:grpSpPr>
        <p:sp>
          <p:nvSpPr>
            <p:cNvPr id="15" name="직사각형 14"/>
            <p:cNvSpPr/>
            <p:nvPr/>
          </p:nvSpPr>
          <p:spPr>
            <a:xfrm>
              <a:off x="4139952" y="3717032"/>
              <a:ext cx="4824536" cy="295232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pic>
          <p:nvPicPr>
            <p:cNvPr id="1025" name="_x108236584" descr="EMB00000ad41cc4"/>
            <p:cNvPicPr>
              <a:picLocks noChangeAspect="1" noChangeArrowheads="1"/>
            </p:cNvPicPr>
            <p:nvPr/>
          </p:nvPicPr>
          <p:blipFill>
            <a:blip r:embed="rId4" cstate="print">
              <a:extLst>
                <a:ext uri="{28A0092B-C50C-407E-A947-70E740481C1C}">
                  <a14:useLocalDpi xmlns:a14="http://schemas.microsoft.com/office/drawing/2010/main" val="0"/>
                </a:ext>
              </a:extLst>
            </a:blip>
            <a:srcRect l="3247" t="1834" r="11298"/>
            <a:stretch>
              <a:fillRect/>
            </a:stretch>
          </p:blipFill>
          <p:spPr bwMode="auto">
            <a:xfrm>
              <a:off x="5292080" y="3933056"/>
              <a:ext cx="3635896" cy="277825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imitation game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63688" y="4293096"/>
            <a:ext cx="2473479" cy="13933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876256" y="3661283"/>
            <a:ext cx="2462534" cy="307777"/>
          </a:xfrm>
          <a:prstGeom prst="rect">
            <a:avLst/>
          </a:prstGeom>
          <a:noFill/>
        </p:spPr>
        <p:txBody>
          <a:bodyPr wrap="none" rtlCol="0">
            <a:spAutoFit/>
          </a:bodyPr>
          <a:lstStyle/>
          <a:p>
            <a:r>
              <a:rPr lang="ko-KR" altLang="en-US" sz="1400" b="1" dirty="0">
                <a:solidFill>
                  <a:srgbClr val="0000FF"/>
                </a:solidFill>
              </a:rPr>
              <a:t>흉내 게임</a:t>
            </a:r>
            <a:r>
              <a:rPr lang="en-US" altLang="ko-KR" sz="1400" b="1" dirty="0">
                <a:solidFill>
                  <a:srgbClr val="0000FF"/>
                </a:solidFill>
              </a:rPr>
              <a:t>(imitation game) </a:t>
            </a:r>
            <a:endParaRPr lang="ko-KR" altLang="en-US" sz="1400" b="1" dirty="0">
              <a:solidFill>
                <a:srgbClr val="0000FF"/>
              </a:solidFill>
            </a:endParaRPr>
          </a:p>
        </p:txBody>
      </p:sp>
    </p:spTree>
    <p:extLst>
      <p:ext uri="{BB962C8B-B14F-4D97-AF65-F5344CB8AC3E}">
        <p14:creationId xmlns:p14="http://schemas.microsoft.com/office/powerpoint/2010/main" val="134479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5. </a:t>
            </a:r>
            <a:r>
              <a:rPr lang="ko-KR" altLang="en-US"/>
              <a:t>인공지능의 </a:t>
            </a:r>
            <a:r>
              <a:rPr lang="ko-KR" altLang="en-US" dirty="0"/>
              <a:t>영향</a:t>
            </a:r>
          </a:p>
        </p:txBody>
      </p:sp>
      <p:sp>
        <p:nvSpPr>
          <p:cNvPr id="3" name="내용 개체 틀 2"/>
          <p:cNvSpPr>
            <a:spLocks noGrp="1"/>
          </p:cNvSpPr>
          <p:nvPr>
            <p:ph idx="1"/>
          </p:nvPr>
        </p:nvSpPr>
        <p:spPr/>
        <p:txBody>
          <a:bodyPr/>
          <a:lstStyle/>
          <a:p>
            <a:r>
              <a:rPr lang="ko-KR" altLang="en-US" b="1" dirty="0"/>
              <a:t>인공지능 기술 도입</a:t>
            </a:r>
            <a:endParaRPr lang="en-US" altLang="ko-KR" b="1" dirty="0"/>
          </a:p>
          <a:p>
            <a:pPr lvl="1"/>
            <a:r>
              <a:rPr lang="ko-KR" altLang="en-US" b="1" dirty="0"/>
              <a:t>자동화</a:t>
            </a:r>
            <a:r>
              <a:rPr lang="en-US" altLang="ko-KR" b="1" dirty="0"/>
              <a:t>  </a:t>
            </a:r>
            <a:r>
              <a:rPr lang="en-US" altLang="ko-KR" b="1" dirty="0">
                <a:sym typeface="Wingdings" panose="05000000000000000000" pitchFamily="2" charset="2"/>
              </a:rPr>
              <a:t> </a:t>
            </a:r>
            <a:r>
              <a:rPr lang="ko-KR" altLang="en-US" b="1"/>
              <a:t> 생산성 </a:t>
            </a:r>
            <a:r>
              <a:rPr lang="ko-KR" altLang="en-US" b="1" dirty="0"/>
              <a:t>향상</a:t>
            </a:r>
            <a:endParaRPr lang="en-US" altLang="ko-KR" b="1" dirty="0"/>
          </a:p>
          <a:p>
            <a:pPr lvl="1"/>
            <a:r>
              <a:rPr lang="ko-KR" altLang="en-US" b="1" dirty="0"/>
              <a:t>일자리 문제 </a:t>
            </a:r>
            <a:endParaRPr lang="en-US" altLang="ko-KR" b="1" dirty="0"/>
          </a:p>
          <a:p>
            <a:pPr lvl="2"/>
            <a:r>
              <a:rPr lang="ko-KR" altLang="en-US" dirty="0"/>
              <a:t>블루칼라 일자리 축소</a:t>
            </a:r>
            <a:endParaRPr lang="en-US" altLang="ko-KR" dirty="0"/>
          </a:p>
          <a:p>
            <a:pPr lvl="2"/>
            <a:r>
              <a:rPr lang="ko-KR" altLang="en-US" dirty="0"/>
              <a:t>화이트칼라 일자리 축소 </a:t>
            </a:r>
            <a:endParaRPr lang="en-US" altLang="ko-KR" dirty="0"/>
          </a:p>
          <a:p>
            <a:pPr lvl="3"/>
            <a:r>
              <a:rPr lang="ko-KR" altLang="en-US" dirty="0"/>
              <a:t>금융 및 법률 분야 </a:t>
            </a:r>
            <a:r>
              <a:rPr lang="en-US" altLang="ko-KR" dirty="0"/>
              <a:t>: </a:t>
            </a:r>
            <a:r>
              <a:rPr lang="ko-KR" altLang="en-US"/>
              <a:t>복잡한 데이터 분석 수행 </a:t>
            </a:r>
            <a:endParaRPr lang="en-US" altLang="ko-KR" dirty="0"/>
          </a:p>
          <a:p>
            <a:pPr lvl="3"/>
            <a:r>
              <a:rPr lang="ko-KR" altLang="en-US" dirty="0"/>
              <a:t>언론 분야 </a:t>
            </a:r>
            <a:r>
              <a:rPr lang="en-US" altLang="ko-KR" dirty="0"/>
              <a:t>: </a:t>
            </a:r>
            <a:r>
              <a:rPr lang="ko-KR" altLang="en-US"/>
              <a:t>로봇 저널리즘</a:t>
            </a:r>
            <a:endParaRPr lang="en-US" altLang="ko-KR" dirty="0"/>
          </a:p>
          <a:p>
            <a:pPr lvl="3"/>
            <a:r>
              <a:rPr lang="ko-KR" altLang="en-US" dirty="0"/>
              <a:t>의료 분야 </a:t>
            </a:r>
            <a:r>
              <a:rPr lang="en-US" altLang="ko-KR" dirty="0"/>
              <a:t>: </a:t>
            </a:r>
            <a:r>
              <a:rPr lang="ko-KR" altLang="en-US"/>
              <a:t>진단 및 처방 </a:t>
            </a:r>
            <a:endParaRPr lang="en-US" altLang="ko-KR" dirty="0"/>
          </a:p>
          <a:p>
            <a:pPr lvl="2"/>
            <a:r>
              <a:rPr lang="ko-KR" altLang="en-US" dirty="0"/>
              <a:t>신규 직업 출현 기대 </a:t>
            </a:r>
            <a:endParaRPr lang="en-US" altLang="ko-KR" dirty="0"/>
          </a:p>
          <a:p>
            <a:pPr lvl="2"/>
            <a:r>
              <a:rPr lang="ko-KR" altLang="en-US" dirty="0"/>
              <a:t>노동력 잉여 발생 </a:t>
            </a:r>
            <a:endParaRPr lang="en-US" altLang="ko-KR" dirty="0"/>
          </a:p>
          <a:p>
            <a:pPr lvl="2"/>
            <a:endParaRPr lang="en-US" altLang="ko-KR" dirty="0"/>
          </a:p>
          <a:p>
            <a:pPr lvl="1"/>
            <a:r>
              <a:rPr lang="ko-KR" altLang="en-US" b="1" dirty="0"/>
              <a:t>사회적 문제 초래 </a:t>
            </a:r>
            <a:endParaRPr lang="en-US" altLang="ko-KR" b="1" dirty="0"/>
          </a:p>
          <a:p>
            <a:pPr lvl="2"/>
            <a:r>
              <a:rPr lang="ko-KR" altLang="en-US" dirty="0"/>
              <a:t>고용 및 일자리</a:t>
            </a:r>
            <a:r>
              <a:rPr lang="en-US" altLang="ko-KR" dirty="0"/>
              <a:t>, </a:t>
            </a:r>
            <a:r>
              <a:rPr lang="ko-KR" altLang="en-US"/>
              <a:t>기회의 불평등</a:t>
            </a:r>
            <a:r>
              <a:rPr lang="en-US" altLang="ko-KR" dirty="0"/>
              <a:t>, </a:t>
            </a:r>
            <a:r>
              <a:rPr lang="ko-KR" altLang="en-US"/>
              <a:t>양극화 등 </a:t>
            </a:r>
            <a:endParaRPr lang="ko-KR" altLang="en-US" dirty="0"/>
          </a:p>
        </p:txBody>
      </p:sp>
    </p:spTree>
    <p:extLst>
      <p:ext uri="{BB962C8B-B14F-4D97-AF65-F5344CB8AC3E}">
        <p14:creationId xmlns:p14="http://schemas.microsoft.com/office/powerpoint/2010/main" val="2953598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영향</a:t>
            </a:r>
            <a:endParaRPr lang="en-US" dirty="0"/>
          </a:p>
        </p:txBody>
      </p:sp>
      <p:sp>
        <p:nvSpPr>
          <p:cNvPr id="3" name="내용 개체 틀 2"/>
          <p:cNvSpPr>
            <a:spLocks noGrp="1"/>
          </p:cNvSpPr>
          <p:nvPr>
            <p:ph idx="1"/>
          </p:nvPr>
        </p:nvSpPr>
        <p:spPr/>
        <p:txBody>
          <a:bodyPr/>
          <a:lstStyle/>
          <a:p>
            <a:r>
              <a:rPr lang="ko-KR" altLang="en-US" b="1" dirty="0"/>
              <a:t>인공지능의 윤리 </a:t>
            </a:r>
            <a:r>
              <a:rPr lang="en-US" altLang="ko-KR" b="1" dirty="0"/>
              <a:t>– cont. </a:t>
            </a:r>
            <a:endParaRPr lang="en-US" altLang="ko-KR" dirty="0"/>
          </a:p>
          <a:p>
            <a:pPr lvl="1"/>
            <a:r>
              <a:rPr lang="ko-KR" altLang="en-US" b="1" dirty="0"/>
              <a:t>자율주행 자동차</a:t>
            </a:r>
            <a:r>
              <a:rPr lang="ko-KR" altLang="en-US" dirty="0"/>
              <a:t>의 </a:t>
            </a:r>
            <a:r>
              <a:rPr lang="ko-KR" altLang="en-US" b="1" dirty="0"/>
              <a:t>돌발 상황</a:t>
            </a:r>
            <a:r>
              <a:rPr lang="ko-KR" altLang="en-US" dirty="0"/>
              <a:t>에 대한 프로그래밍 </a:t>
            </a:r>
            <a:endParaRPr lang="en-US" altLang="ko-KR" dirty="0"/>
          </a:p>
          <a:p>
            <a:pPr lvl="2"/>
            <a:r>
              <a:rPr lang="ko-KR" altLang="en-US" dirty="0"/>
              <a:t>모든 가능한 상황에 대한 고려 필요 </a:t>
            </a:r>
            <a:endParaRPr lang="en-US" altLang="ko-KR" dirty="0"/>
          </a:p>
          <a:p>
            <a:pPr lvl="2"/>
            <a:r>
              <a:rPr lang="ko-KR" altLang="en-US" dirty="0"/>
              <a:t>돌발상황에서 희생자를 선택하는 프로그래밍 요구   </a:t>
            </a:r>
            <a:endParaRPr lang="en-US" dirty="0"/>
          </a:p>
        </p:txBody>
      </p:sp>
      <p:pic>
        <p:nvPicPr>
          <p:cNvPr id="6" name="그림 5"/>
          <p:cNvPicPr>
            <a:picLocks noChangeAspect="1"/>
          </p:cNvPicPr>
          <p:nvPr/>
        </p:nvPicPr>
        <p:blipFill>
          <a:blip r:embed="rId3"/>
          <a:stretch>
            <a:fillRect/>
          </a:stretch>
        </p:blipFill>
        <p:spPr>
          <a:xfrm>
            <a:off x="1547664" y="3024254"/>
            <a:ext cx="6219825" cy="3496213"/>
          </a:xfrm>
          <a:prstGeom prst="rect">
            <a:avLst/>
          </a:prstGeom>
        </p:spPr>
      </p:pic>
    </p:spTree>
    <p:extLst>
      <p:ext uri="{BB962C8B-B14F-4D97-AF65-F5344CB8AC3E}">
        <p14:creationId xmlns:p14="http://schemas.microsoft.com/office/powerpoint/2010/main" val="3092466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영향</a:t>
            </a:r>
            <a:endParaRPr lang="en-US" dirty="0"/>
          </a:p>
        </p:txBody>
      </p:sp>
      <p:sp>
        <p:nvSpPr>
          <p:cNvPr id="3" name="내용 개체 틀 2"/>
          <p:cNvSpPr>
            <a:spLocks noGrp="1"/>
          </p:cNvSpPr>
          <p:nvPr>
            <p:ph idx="1"/>
          </p:nvPr>
        </p:nvSpPr>
        <p:spPr/>
        <p:txBody>
          <a:bodyPr/>
          <a:lstStyle/>
          <a:p>
            <a:r>
              <a:rPr lang="ko-KR" altLang="en-US" b="1" dirty="0"/>
              <a:t>인공지능 기술의 오용 </a:t>
            </a:r>
            <a:endParaRPr lang="en-US" altLang="ko-KR" b="1" dirty="0"/>
          </a:p>
          <a:p>
            <a:pPr lvl="1"/>
            <a:r>
              <a:rPr lang="ko-KR" altLang="en-US" b="1" dirty="0"/>
              <a:t>개인 시원 확인 기술</a:t>
            </a:r>
            <a:r>
              <a:rPr lang="ko-KR" altLang="en-US" dirty="0"/>
              <a:t> </a:t>
            </a:r>
            <a:endParaRPr lang="en-US" altLang="ko-KR" dirty="0"/>
          </a:p>
          <a:p>
            <a:pPr lvl="2"/>
            <a:r>
              <a:rPr lang="ko-KR" altLang="en-US" dirty="0"/>
              <a:t>지문</a:t>
            </a:r>
            <a:r>
              <a:rPr lang="en-US" altLang="ko-KR" dirty="0"/>
              <a:t>, </a:t>
            </a:r>
            <a:r>
              <a:rPr lang="ko-KR" altLang="en-US"/>
              <a:t>얼굴 사진</a:t>
            </a:r>
            <a:r>
              <a:rPr lang="en-US" altLang="ko-KR" dirty="0"/>
              <a:t>, </a:t>
            </a:r>
            <a:r>
              <a:rPr lang="ko-KR" altLang="en-US"/>
              <a:t>목소리</a:t>
            </a:r>
            <a:r>
              <a:rPr lang="en-US" altLang="ko-KR" dirty="0"/>
              <a:t>, </a:t>
            </a:r>
            <a:r>
              <a:rPr lang="ko-KR" altLang="en-US"/>
              <a:t>필체 등 </a:t>
            </a:r>
            <a:endParaRPr lang="en-US" altLang="ko-KR" dirty="0"/>
          </a:p>
          <a:p>
            <a:pPr lvl="1"/>
            <a:endParaRPr lang="en-US" altLang="ko-KR" sz="1100" dirty="0"/>
          </a:p>
          <a:p>
            <a:pPr lvl="1"/>
            <a:r>
              <a:rPr lang="ko-KR" altLang="en-US" b="1" dirty="0"/>
              <a:t>인공지능 기술 이용한 위조 데이터 생성 </a:t>
            </a:r>
            <a:endParaRPr lang="en-US" altLang="ko-KR" b="1" dirty="0"/>
          </a:p>
          <a:p>
            <a:pPr lvl="2"/>
            <a:r>
              <a:rPr lang="ko-KR" altLang="en-US" dirty="0"/>
              <a:t>사생활 침해</a:t>
            </a:r>
            <a:endParaRPr lang="en-US" altLang="ko-KR" dirty="0"/>
          </a:p>
          <a:p>
            <a:pPr lvl="2"/>
            <a:r>
              <a:rPr lang="ko-KR" altLang="en-US"/>
              <a:t>인간 존엄성 도전 </a:t>
            </a:r>
            <a:endParaRPr lang="en-US" dirty="0"/>
          </a:p>
        </p:txBody>
      </p:sp>
    </p:spTree>
    <p:extLst>
      <p:ext uri="{BB962C8B-B14F-4D97-AF65-F5344CB8AC3E}">
        <p14:creationId xmlns:p14="http://schemas.microsoft.com/office/powerpoint/2010/main" val="19196122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영향</a:t>
            </a:r>
            <a:endParaRPr lang="en-US" dirty="0"/>
          </a:p>
        </p:txBody>
      </p:sp>
      <p:sp>
        <p:nvSpPr>
          <p:cNvPr id="3" name="내용 개체 틀 2"/>
          <p:cNvSpPr>
            <a:spLocks noGrp="1"/>
          </p:cNvSpPr>
          <p:nvPr>
            <p:ph idx="1"/>
          </p:nvPr>
        </p:nvSpPr>
        <p:spPr/>
        <p:txBody>
          <a:bodyPr/>
          <a:lstStyle/>
          <a:p>
            <a:r>
              <a:rPr lang="ko-KR" altLang="en-US" b="1" dirty="0"/>
              <a:t>인공지능의 윤리</a:t>
            </a:r>
            <a:endParaRPr lang="en-US" altLang="ko-KR" b="1" dirty="0"/>
          </a:p>
          <a:p>
            <a:pPr lvl="1"/>
            <a:r>
              <a:rPr lang="ko-KR" altLang="en-US" b="1" dirty="0"/>
              <a:t>마음</a:t>
            </a:r>
            <a:r>
              <a:rPr lang="ko-KR" altLang="en-US" dirty="0"/>
              <a:t>이 없는 인공지능 </a:t>
            </a:r>
            <a:endParaRPr lang="en-US" altLang="ko-KR" dirty="0"/>
          </a:p>
          <a:p>
            <a:pPr lvl="1"/>
            <a:endParaRPr lang="en-US" altLang="ko-KR" sz="1100" dirty="0"/>
          </a:p>
          <a:p>
            <a:pPr lvl="1"/>
            <a:r>
              <a:rPr lang="ko-KR" altLang="en-US" b="1" dirty="0"/>
              <a:t>살상용 자율무기</a:t>
            </a:r>
            <a:r>
              <a:rPr lang="en-US" altLang="ko-KR" dirty="0"/>
              <a:t>(LAWS: Lethal Autonomous Weapon Systems) </a:t>
            </a:r>
          </a:p>
          <a:p>
            <a:pPr lvl="2"/>
            <a:r>
              <a:rPr lang="ko-KR" altLang="en-US" dirty="0"/>
              <a:t>인간의 </a:t>
            </a:r>
            <a:r>
              <a:rPr lang="ko-KR" altLang="en-US" dirty="0" err="1"/>
              <a:t>개입없이</a:t>
            </a:r>
            <a:r>
              <a:rPr lang="ko-KR" altLang="en-US" dirty="0"/>
              <a:t> 스스로 표적을 찾아내고 제거하는 무기 </a:t>
            </a:r>
            <a:endParaRPr lang="en-US" altLang="ko-KR" dirty="0"/>
          </a:p>
          <a:p>
            <a:pPr lvl="2"/>
            <a:r>
              <a:rPr lang="ko-KR" altLang="en-US" dirty="0"/>
              <a:t>잘못된 판단의 문제 </a:t>
            </a:r>
            <a:endParaRPr lang="en-US" altLang="ko-KR" dirty="0"/>
          </a:p>
          <a:p>
            <a:pPr lvl="2"/>
            <a:r>
              <a:rPr lang="ko-KR" altLang="en-US" dirty="0"/>
              <a:t>인명 살상을 위한 프로그래밍</a:t>
            </a:r>
            <a:endParaRPr lang="en-US" dirty="0"/>
          </a:p>
        </p:txBody>
      </p:sp>
      <p:pic>
        <p:nvPicPr>
          <p:cNvPr id="1026" name="Picture 2" descr="Taranis: UK Armed Drone Prototype Revea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088631"/>
            <a:ext cx="2808312" cy="1684988"/>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4788024" y="5897310"/>
            <a:ext cx="3456384" cy="184666"/>
          </a:xfrm>
          <a:prstGeom prst="rect">
            <a:avLst/>
          </a:prstGeom>
        </p:spPr>
        <p:txBody>
          <a:bodyPr wrap="square">
            <a:spAutoFit/>
          </a:bodyPr>
          <a:lstStyle/>
          <a:p>
            <a:r>
              <a:rPr lang="ko-KR" altLang="en-US" sz="600" dirty="0"/>
              <a:t>http://www.briefreport.co.uk/news/taranis-uk-armed-drone-prototype-revealed-2218569.html</a:t>
            </a:r>
          </a:p>
        </p:txBody>
      </p:sp>
      <p:pic>
        <p:nvPicPr>
          <p:cNvPr id="6" name="Picture 2" descr="http://www.kurzweilai.net/images/Crush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1968" y="4077072"/>
            <a:ext cx="2565921" cy="170810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435326" y="5884674"/>
            <a:ext cx="2579204" cy="189396"/>
          </a:xfrm>
          <a:prstGeom prst="rect">
            <a:avLst/>
          </a:prstGeom>
        </p:spPr>
        <p:txBody>
          <a:bodyPr wrap="square">
            <a:spAutoFit/>
          </a:bodyPr>
          <a:lstStyle/>
          <a:p>
            <a:r>
              <a:rPr lang="en-US" altLang="ko-KR" sz="600" i="1" dirty="0">
                <a:solidFill>
                  <a:srgbClr val="212121"/>
                </a:solidFill>
                <a:latin typeface="Arial" panose="020B0604020202020204" pitchFamily="34" charset="0"/>
              </a:rPr>
              <a:t>National Robotics Engineering Center of Carnegie Mellon University</a:t>
            </a:r>
            <a:endParaRPr lang="ko-KR" altLang="en-US" sz="600" dirty="0"/>
          </a:p>
        </p:txBody>
      </p:sp>
    </p:spTree>
    <p:extLst>
      <p:ext uri="{BB962C8B-B14F-4D97-AF65-F5344CB8AC3E}">
        <p14:creationId xmlns:p14="http://schemas.microsoft.com/office/powerpoint/2010/main" val="269853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인공지능의 영향</a:t>
            </a:r>
          </a:p>
        </p:txBody>
      </p:sp>
      <p:sp>
        <p:nvSpPr>
          <p:cNvPr id="3" name="내용 개체 틀 2"/>
          <p:cNvSpPr>
            <a:spLocks noGrp="1"/>
          </p:cNvSpPr>
          <p:nvPr>
            <p:ph idx="1"/>
          </p:nvPr>
        </p:nvSpPr>
        <p:spPr/>
        <p:txBody>
          <a:bodyPr/>
          <a:lstStyle/>
          <a:p>
            <a:r>
              <a:rPr lang="ko-KR" altLang="en-US" b="1" dirty="0"/>
              <a:t>특이점</a:t>
            </a:r>
            <a:r>
              <a:rPr lang="en-US" altLang="ko-KR" dirty="0"/>
              <a:t>(singularity)</a:t>
            </a:r>
          </a:p>
          <a:p>
            <a:pPr lvl="1"/>
            <a:r>
              <a:rPr lang="ko-KR" altLang="en-US" dirty="0"/>
              <a:t>기술의</a:t>
            </a:r>
            <a:r>
              <a:rPr lang="en-US" altLang="ko-KR" dirty="0"/>
              <a:t> </a:t>
            </a:r>
            <a:r>
              <a:rPr lang="ko-KR" altLang="en-US" dirty="0"/>
              <a:t>수준이 어느 </a:t>
            </a:r>
            <a:r>
              <a:rPr lang="ko-KR" altLang="en-US" dirty="0" err="1"/>
              <a:t>한순간</a:t>
            </a:r>
            <a:r>
              <a:rPr lang="ko-KR" altLang="en-US" dirty="0"/>
              <a:t> 기하급수적으로 증가하는 시점</a:t>
            </a:r>
            <a:endParaRPr lang="en-US" altLang="ko-KR" dirty="0"/>
          </a:p>
          <a:p>
            <a:pPr lvl="1"/>
            <a:r>
              <a:rPr lang="en-US" altLang="ko-KR" dirty="0" err="1"/>
              <a:t>Vernor</a:t>
            </a:r>
            <a:r>
              <a:rPr lang="en-US" altLang="ko-KR" dirty="0"/>
              <a:t> S. </a:t>
            </a:r>
            <a:r>
              <a:rPr lang="en-US" altLang="ko-KR" dirty="0" err="1"/>
              <a:t>Vinge</a:t>
            </a:r>
            <a:r>
              <a:rPr lang="en-US" altLang="ko-KR" dirty="0"/>
              <a:t> </a:t>
            </a:r>
            <a:r>
              <a:rPr lang="ko-KR" altLang="en-US" dirty="0"/>
              <a:t>교수의 에세이 </a:t>
            </a:r>
            <a:r>
              <a:rPr lang="en-US" altLang="ko-KR" dirty="0"/>
              <a:t>“The Coming Technological Singularity”</a:t>
            </a:r>
            <a:r>
              <a:rPr lang="ko-KR" altLang="en-US" dirty="0"/>
              <a:t>에서 사용 </a:t>
            </a:r>
            <a:r>
              <a:rPr lang="en-US" altLang="ko-KR" dirty="0"/>
              <a:t>(1993)</a:t>
            </a:r>
          </a:p>
          <a:p>
            <a:pPr lvl="2"/>
            <a:r>
              <a:rPr lang="ko-KR" altLang="en-US" dirty="0"/>
              <a:t>초인간</a:t>
            </a:r>
            <a:r>
              <a:rPr lang="en-US" altLang="ko-KR" dirty="0"/>
              <a:t>(superhuman) </a:t>
            </a:r>
            <a:r>
              <a:rPr lang="ko-KR" altLang="en-US" dirty="0"/>
              <a:t>인공지능 개발은 인류 종말의 시점일 것</a:t>
            </a:r>
            <a:endParaRPr lang="en-US" altLang="ko-KR" dirty="0"/>
          </a:p>
          <a:p>
            <a:pPr marL="0" indent="0">
              <a:buNone/>
            </a:pPr>
            <a:endParaRPr lang="en-US" altLang="ko-KR" dirty="0"/>
          </a:p>
          <a:p>
            <a:r>
              <a:rPr lang="ko-KR" altLang="en-US" b="1" dirty="0"/>
              <a:t>인공지능의 특이점 </a:t>
            </a:r>
            <a:endParaRPr lang="en-US" altLang="ko-KR" b="1" dirty="0"/>
          </a:p>
          <a:p>
            <a:pPr lvl="1"/>
            <a:r>
              <a:rPr lang="ko-KR" altLang="en-US" dirty="0"/>
              <a:t>인공지능이 인간의 지능보다 더 진보하게 되는 시점 </a:t>
            </a:r>
            <a:endParaRPr lang="en-US" altLang="ko-KR" dirty="0"/>
          </a:p>
          <a:p>
            <a:pPr lvl="1"/>
            <a:r>
              <a:rPr lang="en-US" altLang="ko-KR" dirty="0"/>
              <a:t>R. Kurzweil</a:t>
            </a:r>
            <a:r>
              <a:rPr lang="ko-KR" altLang="en-US" dirty="0"/>
              <a:t>의 </a:t>
            </a:r>
            <a:r>
              <a:rPr lang="en-US" altLang="ko-KR" dirty="0"/>
              <a:t>“The singularity is near”</a:t>
            </a:r>
            <a:r>
              <a:rPr lang="ko-KR" altLang="en-US" dirty="0"/>
              <a:t>에서 </a:t>
            </a:r>
            <a:r>
              <a:rPr lang="en-US" altLang="ko-KR" dirty="0"/>
              <a:t>2045</a:t>
            </a:r>
            <a:r>
              <a:rPr lang="ko-KR" altLang="en-US" dirty="0"/>
              <a:t>년 기술의  특이점 </a:t>
            </a:r>
            <a:br>
              <a:rPr lang="en-US" altLang="ko-KR" dirty="0"/>
            </a:br>
            <a:r>
              <a:rPr lang="ko-KR" altLang="en-US" dirty="0"/>
              <a:t>도달 예측 </a:t>
            </a:r>
            <a:r>
              <a:rPr lang="en-US" altLang="ko-KR" dirty="0"/>
              <a:t> </a:t>
            </a:r>
            <a:endParaRPr lang="ko-KR" altLang="en-US" dirty="0"/>
          </a:p>
        </p:txBody>
      </p:sp>
      <p:pic>
        <p:nvPicPr>
          <p:cNvPr id="3074" name="Picture 2" descr="Cover of The Singularity is N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4581128"/>
            <a:ext cx="1152128" cy="1728193"/>
          </a:xfrm>
          <a:prstGeom prst="rect">
            <a:avLst/>
          </a:prstGeom>
          <a:noFill/>
          <a:extLst>
            <a:ext uri="{909E8E84-426E-40DD-AFC4-6F175D3DCCD1}">
              <a14:hiddenFill xmlns:a14="http://schemas.microsoft.com/office/drawing/2010/main">
                <a:solidFill>
                  <a:srgbClr val="FFFFFF"/>
                </a:solidFill>
              </a14:hiddenFill>
            </a:ext>
          </a:extLst>
        </p:spPr>
      </p:pic>
      <p:sp>
        <p:nvSpPr>
          <p:cNvPr id="5" name="타원 4"/>
          <p:cNvSpPr/>
          <p:nvPr/>
        </p:nvSpPr>
        <p:spPr>
          <a:xfrm>
            <a:off x="8820472" y="65253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401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요 약 </a:t>
            </a:r>
          </a:p>
        </p:txBody>
      </p:sp>
      <p:sp>
        <p:nvSpPr>
          <p:cNvPr id="3" name="내용 개체 틀 2"/>
          <p:cNvSpPr>
            <a:spLocks noGrp="1"/>
          </p:cNvSpPr>
          <p:nvPr>
            <p:ph idx="1"/>
          </p:nvPr>
        </p:nvSpPr>
        <p:spPr/>
        <p:txBody>
          <a:bodyPr>
            <a:normAutofit/>
          </a:bodyPr>
          <a:lstStyle/>
          <a:p>
            <a:r>
              <a:rPr lang="ko-KR" altLang="en-US" dirty="0"/>
              <a:t>인공지능의 정의 </a:t>
            </a:r>
            <a:endParaRPr lang="en-US" altLang="ko-KR" dirty="0"/>
          </a:p>
          <a:p>
            <a:pPr lvl="1"/>
            <a:r>
              <a:rPr lang="ko-KR" altLang="en-US" dirty="0"/>
              <a:t>강한 인공지능</a:t>
            </a:r>
            <a:r>
              <a:rPr lang="en-US" altLang="ko-KR" dirty="0"/>
              <a:t>, </a:t>
            </a:r>
            <a:r>
              <a:rPr lang="ko-KR" altLang="en-US" dirty="0"/>
              <a:t>약한 인공지능 </a:t>
            </a:r>
            <a:endParaRPr lang="en-US" altLang="ko-KR" dirty="0"/>
          </a:p>
          <a:p>
            <a:pPr lvl="1"/>
            <a:endParaRPr lang="en-US" altLang="ko-KR" dirty="0"/>
          </a:p>
          <a:p>
            <a:r>
              <a:rPr lang="ko-KR" altLang="en-US" dirty="0"/>
              <a:t>인공지능의 발전과정 </a:t>
            </a:r>
            <a:endParaRPr lang="en-US" altLang="ko-KR" dirty="0"/>
          </a:p>
          <a:p>
            <a:pPr lvl="1"/>
            <a:endParaRPr lang="en-US" altLang="ko-KR" dirty="0"/>
          </a:p>
          <a:p>
            <a:r>
              <a:rPr lang="ko-KR" altLang="en-US" dirty="0"/>
              <a:t>요소기술</a:t>
            </a:r>
            <a:endParaRPr lang="en-US" altLang="ko-KR" dirty="0"/>
          </a:p>
          <a:p>
            <a:pPr lvl="1"/>
            <a:r>
              <a:rPr lang="ko-KR" altLang="en-US" dirty="0"/>
              <a:t>지식표현</a:t>
            </a:r>
            <a:r>
              <a:rPr lang="en-US" altLang="ko-KR" dirty="0"/>
              <a:t>, </a:t>
            </a:r>
            <a:r>
              <a:rPr lang="ko-KR" altLang="en-US" dirty="0"/>
              <a:t>탐색</a:t>
            </a:r>
            <a:r>
              <a:rPr lang="en-US" altLang="ko-KR" dirty="0"/>
              <a:t>, </a:t>
            </a:r>
            <a:r>
              <a:rPr lang="ko-KR" altLang="en-US" dirty="0"/>
              <a:t>추론</a:t>
            </a:r>
            <a:r>
              <a:rPr lang="en-US" altLang="ko-KR" dirty="0"/>
              <a:t>, </a:t>
            </a:r>
            <a:r>
              <a:rPr lang="ko-KR" altLang="en-US" dirty="0"/>
              <a:t>기계학습</a:t>
            </a:r>
            <a:r>
              <a:rPr lang="en-US" altLang="ko-KR" dirty="0"/>
              <a:t>, </a:t>
            </a:r>
            <a:r>
              <a:rPr lang="ko-KR" altLang="en-US" dirty="0"/>
              <a:t>계획수립</a:t>
            </a:r>
            <a:r>
              <a:rPr lang="en-US" altLang="ko-KR" dirty="0"/>
              <a:t>, </a:t>
            </a:r>
            <a:r>
              <a:rPr lang="ko-KR" altLang="en-US" dirty="0"/>
              <a:t>에이전트 </a:t>
            </a:r>
            <a:endParaRPr lang="en-US" altLang="ko-KR" dirty="0"/>
          </a:p>
          <a:p>
            <a:pPr lvl="1"/>
            <a:endParaRPr lang="en-US" altLang="ko-KR" dirty="0"/>
          </a:p>
          <a:p>
            <a:r>
              <a:rPr lang="ko-KR" altLang="en-US" dirty="0"/>
              <a:t>응용 분야 </a:t>
            </a:r>
            <a:endParaRPr lang="en-US" altLang="ko-KR" dirty="0"/>
          </a:p>
          <a:p>
            <a:pPr lvl="1"/>
            <a:r>
              <a:rPr lang="ko-KR" altLang="en-US" dirty="0"/>
              <a:t>전문가시스템</a:t>
            </a:r>
            <a:r>
              <a:rPr lang="en-US" altLang="ko-KR" dirty="0"/>
              <a:t>, </a:t>
            </a:r>
            <a:r>
              <a:rPr lang="ko-KR" altLang="en-US" dirty="0"/>
              <a:t>자연어처리</a:t>
            </a:r>
            <a:r>
              <a:rPr lang="en-US" altLang="ko-KR" dirty="0"/>
              <a:t>, </a:t>
            </a:r>
            <a:r>
              <a:rPr lang="ko-KR" altLang="en-US" dirty="0"/>
              <a:t>데이터 </a:t>
            </a:r>
            <a:r>
              <a:rPr lang="ko-KR" altLang="en-US" dirty="0" err="1"/>
              <a:t>마이닝</a:t>
            </a:r>
            <a:r>
              <a:rPr lang="en-US" altLang="ko-KR" dirty="0"/>
              <a:t>, </a:t>
            </a:r>
            <a:r>
              <a:rPr lang="ko-KR" altLang="en-US" dirty="0"/>
              <a:t>음성인식</a:t>
            </a:r>
            <a:r>
              <a:rPr lang="en-US" altLang="ko-KR" dirty="0"/>
              <a:t>, </a:t>
            </a:r>
            <a:r>
              <a:rPr lang="ko-KR" altLang="en-US" dirty="0"/>
              <a:t>컴퓨터비전</a:t>
            </a:r>
            <a:r>
              <a:rPr lang="en-US" altLang="ko-KR" dirty="0"/>
              <a:t>, </a:t>
            </a:r>
            <a:r>
              <a:rPr lang="ko-KR" altLang="en-US" dirty="0"/>
              <a:t>지능 로봇 </a:t>
            </a:r>
            <a:endParaRPr lang="en-US" altLang="ko-KR" dirty="0"/>
          </a:p>
          <a:p>
            <a:pPr lvl="1"/>
            <a:endParaRPr lang="en-US" altLang="ko-KR" dirty="0"/>
          </a:p>
          <a:p>
            <a:r>
              <a:rPr lang="ko-KR" altLang="en-US" dirty="0"/>
              <a:t>최근 동향 </a:t>
            </a:r>
            <a:endParaRPr lang="en-US" altLang="ko-KR" dirty="0"/>
          </a:p>
          <a:p>
            <a:endParaRPr lang="en-US" altLang="ko-KR" dirty="0"/>
          </a:p>
          <a:p>
            <a:r>
              <a:rPr lang="ko-KR" altLang="en-US" dirty="0"/>
              <a:t>인공지능의 영향  </a:t>
            </a:r>
            <a:endParaRPr lang="en-US" altLang="ko-KR" dirty="0"/>
          </a:p>
          <a:p>
            <a:pPr marL="0" indent="0">
              <a:buNone/>
            </a:pPr>
            <a:endParaRPr lang="en-US" altLang="ko-KR" dirty="0"/>
          </a:p>
        </p:txBody>
      </p:sp>
    </p:spTree>
    <p:extLst>
      <p:ext uri="{BB962C8B-B14F-4D97-AF65-F5344CB8AC3E}">
        <p14:creationId xmlns:p14="http://schemas.microsoft.com/office/powerpoint/2010/main" val="111978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a:t>
            </a:r>
          </a:p>
        </p:txBody>
      </p:sp>
      <p:sp>
        <p:nvSpPr>
          <p:cNvPr id="3" name="내용 개체 틀 2"/>
          <p:cNvSpPr>
            <a:spLocks noGrp="1"/>
          </p:cNvSpPr>
          <p:nvPr>
            <p:ph idx="1"/>
          </p:nvPr>
        </p:nvSpPr>
        <p:spPr>
          <a:xfrm>
            <a:off x="457200" y="1196752"/>
            <a:ext cx="8229600" cy="4320480"/>
          </a:xfrm>
        </p:spPr>
        <p:txBody>
          <a:bodyPr>
            <a:normAutofit/>
          </a:bodyPr>
          <a:lstStyle/>
          <a:p>
            <a:r>
              <a:rPr lang="ko-KR" altLang="en-US" b="1" dirty="0"/>
              <a:t>인공지능</a:t>
            </a:r>
            <a:r>
              <a:rPr lang="en-US" altLang="ko-KR" dirty="0"/>
              <a:t>(Artificial Intelligence)</a:t>
            </a:r>
            <a:endParaRPr lang="ko-KR" altLang="en-US" dirty="0"/>
          </a:p>
          <a:p>
            <a:pPr lvl="1"/>
            <a:r>
              <a:rPr lang="ko-KR" altLang="en-US" b="1" dirty="0" err="1"/>
              <a:t>다트머스</a:t>
            </a:r>
            <a:r>
              <a:rPr lang="ko-KR" altLang="en-US" b="1" dirty="0"/>
              <a:t> 회의</a:t>
            </a:r>
            <a:r>
              <a:rPr lang="en-US" altLang="ko-KR" b="1" dirty="0"/>
              <a:t>(Dartmouth Conference,</a:t>
            </a:r>
            <a:r>
              <a:rPr lang="en-US" altLang="ko-KR" dirty="0"/>
              <a:t>1956) </a:t>
            </a:r>
          </a:p>
          <a:p>
            <a:pPr lvl="2"/>
            <a:r>
              <a:rPr lang="ko-KR" altLang="en-US" dirty="0"/>
              <a:t>존 </a:t>
            </a:r>
            <a:r>
              <a:rPr lang="ko-KR" altLang="en-US" dirty="0" err="1"/>
              <a:t>마카시</a:t>
            </a:r>
            <a:r>
              <a:rPr lang="en-US" altLang="ko-KR" dirty="0"/>
              <a:t>(John McCarthy)</a:t>
            </a:r>
            <a:r>
              <a:rPr lang="ko-KR" altLang="en-US"/>
              <a:t>가 </a:t>
            </a:r>
            <a:r>
              <a:rPr lang="en-US" altLang="ko-KR" dirty="0"/>
              <a:t>AI </a:t>
            </a:r>
            <a:r>
              <a:rPr lang="ko-KR" altLang="en-US" dirty="0"/>
              <a:t>용어</a:t>
            </a:r>
            <a:r>
              <a:rPr lang="en-US" altLang="ko-KR" dirty="0"/>
              <a:t> </a:t>
            </a:r>
            <a:r>
              <a:rPr lang="ko-KR" altLang="en-US" dirty="0"/>
              <a:t>제안 </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3"/>
            <a:endParaRPr lang="en-US" altLang="ko-KR" dirty="0"/>
          </a:p>
          <a:p>
            <a:pPr lvl="1"/>
            <a:endParaRPr lang="en-US" altLang="ko-KR" dirty="0"/>
          </a:p>
          <a:p>
            <a:pPr marL="457200" lvl="1" indent="0">
              <a:buNone/>
            </a:pPr>
            <a:endParaRPr lang="en-US" altLang="ko-KR" dirty="0"/>
          </a:p>
          <a:p>
            <a:pPr lvl="4"/>
            <a:endParaRPr lang="en-US" altLang="ko-KR" dirty="0"/>
          </a:p>
          <a:p>
            <a:pPr marL="457200" lvl="1" indent="0">
              <a:buNone/>
            </a:pPr>
            <a:endParaRPr lang="en-US" altLang="ko-KR" dirty="0"/>
          </a:p>
          <a:p>
            <a:pPr lvl="1"/>
            <a:endParaRPr lang="ko-KR"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 name="Picture 11" descr="John McCarthy Stanfo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413645"/>
            <a:ext cx="1515724"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직사각형 6"/>
          <p:cNvSpPr/>
          <p:nvPr/>
        </p:nvSpPr>
        <p:spPr>
          <a:xfrm>
            <a:off x="6735796" y="2790701"/>
            <a:ext cx="857250" cy="254000"/>
          </a:xfrm>
          <a:prstGeom prst="rect">
            <a:avLst/>
          </a:prstGeom>
        </p:spPr>
        <p:txBody>
          <a:bodyPr wrap="none">
            <a:spAutoFit/>
          </a:bodyPr>
          <a:lstStyle/>
          <a:p>
            <a:pPr>
              <a:defRPr/>
            </a:pPr>
            <a:r>
              <a:rPr lang="en-US" altLang="ko-KR" sz="1050" dirty="0">
                <a:latin typeface="Palatino Linotype" panose="02040502050505030304" pitchFamily="18" charset="0"/>
              </a:rPr>
              <a:t>(1927-2011)</a:t>
            </a:r>
            <a:endParaRPr lang="ko-KR" altLang="en-US" sz="1050" dirty="0">
              <a:latin typeface="Palatino Linotype" panose="02040502050505030304" pitchFamily="18" charset="0"/>
            </a:endParaRPr>
          </a:p>
        </p:txBody>
      </p:sp>
      <p:pic>
        <p:nvPicPr>
          <p:cNvPr id="5" name="그림 4"/>
          <p:cNvPicPr>
            <a:picLocks noChangeAspect="1"/>
          </p:cNvPicPr>
          <p:nvPr/>
        </p:nvPicPr>
        <p:blipFill>
          <a:blip r:embed="rId3"/>
          <a:stretch>
            <a:fillRect/>
          </a:stretch>
        </p:blipFill>
        <p:spPr>
          <a:xfrm>
            <a:off x="899592" y="2786881"/>
            <a:ext cx="2787811" cy="2552328"/>
          </a:xfrm>
          <a:prstGeom prst="rect">
            <a:avLst/>
          </a:prstGeom>
        </p:spPr>
      </p:pic>
      <p:grpSp>
        <p:nvGrpSpPr>
          <p:cNvPr id="9" name="그룹 8"/>
          <p:cNvGrpSpPr/>
          <p:nvPr/>
        </p:nvGrpSpPr>
        <p:grpSpPr>
          <a:xfrm>
            <a:off x="3646240" y="3540698"/>
            <a:ext cx="5390256" cy="3245182"/>
            <a:chOff x="4103440" y="3536578"/>
            <a:chExt cx="5040560" cy="3245182"/>
          </a:xfrm>
        </p:grpSpPr>
        <p:pic>
          <p:nvPicPr>
            <p:cNvPr id="2049" name="_x108236504" descr="EMB00000ad41cc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9141" y="3536578"/>
              <a:ext cx="3096344" cy="230554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4103440" y="6073874"/>
              <a:ext cx="5040560" cy="707886"/>
            </a:xfrm>
            <a:prstGeom prst="rect">
              <a:avLst/>
            </a:prstGeom>
          </p:spPr>
          <p:txBody>
            <a:bodyPr wrap="square">
              <a:spAutoFit/>
            </a:bodyPr>
            <a:lstStyle/>
            <a:p>
              <a:r>
                <a:rPr lang="en-US" altLang="ko-KR" b="1" dirty="0"/>
                <a:t>AI@50 conference </a:t>
              </a:r>
              <a:r>
                <a:rPr lang="en-US" altLang="ko-KR" dirty="0"/>
                <a:t>(2005) : </a:t>
              </a:r>
              <a:r>
                <a:rPr lang="ko-KR" altLang="en-US" sz="1100"/>
                <a:t>모어</a:t>
              </a:r>
              <a:r>
                <a:rPr lang="en-US" altLang="ko-KR" sz="1100" dirty="0"/>
                <a:t>(</a:t>
              </a:r>
              <a:r>
                <a:rPr lang="en-US" altLang="ko-KR" sz="1100" dirty="0" err="1"/>
                <a:t>Trenchard</a:t>
              </a:r>
              <a:r>
                <a:rPr lang="en-US" altLang="ko-KR" sz="1100" dirty="0"/>
                <a:t> More), </a:t>
              </a:r>
              <a:br>
                <a:rPr lang="en-US" altLang="ko-KR" sz="1100" dirty="0"/>
              </a:br>
              <a:r>
                <a:rPr lang="ko-KR" altLang="en-US" sz="1100"/>
                <a:t>매카시</a:t>
              </a:r>
              <a:r>
                <a:rPr lang="en-US" altLang="ko-KR" sz="1100" dirty="0"/>
                <a:t>(John McCarthy), </a:t>
              </a:r>
              <a:r>
                <a:rPr lang="ko-KR" altLang="en-US" sz="1100"/>
                <a:t>민스키</a:t>
              </a:r>
              <a:r>
                <a:rPr lang="en-US" altLang="ko-KR" sz="1100" dirty="0"/>
                <a:t>(Marvin Minsky, 1927-2016), </a:t>
              </a:r>
              <a:r>
                <a:rPr lang="ko-KR" altLang="en-US" sz="1100"/>
                <a:t>셀프리지 </a:t>
              </a:r>
              <a:r>
                <a:rPr lang="en-US" altLang="ko-KR" sz="1100" dirty="0"/>
                <a:t>(Oliver Selfridge, 1926-2008), </a:t>
              </a:r>
              <a:r>
                <a:rPr lang="ko-KR" altLang="en-US" sz="1100"/>
                <a:t>솔로모노프</a:t>
              </a:r>
              <a:r>
                <a:rPr lang="en-US" altLang="ko-KR" sz="1100" dirty="0"/>
                <a:t>(Ray </a:t>
              </a:r>
              <a:r>
                <a:rPr lang="en-US" altLang="ko-KR" sz="1100" dirty="0" err="1"/>
                <a:t>Solomonoff</a:t>
              </a:r>
              <a:r>
                <a:rPr lang="en-US" altLang="ko-KR" sz="1100" dirty="0"/>
                <a:t>, 1926-2009).</a:t>
              </a:r>
            </a:p>
          </p:txBody>
        </p:sp>
      </p:grpSp>
    </p:spTree>
    <p:extLst>
      <p:ext uri="{BB962C8B-B14F-4D97-AF65-F5344CB8AC3E}">
        <p14:creationId xmlns:p14="http://schemas.microsoft.com/office/powerpoint/2010/main" val="224465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인공지능</a:t>
            </a:r>
          </a:p>
        </p:txBody>
      </p:sp>
      <p:sp>
        <p:nvSpPr>
          <p:cNvPr id="3" name="내용 개체 틀 2"/>
          <p:cNvSpPr>
            <a:spLocks noGrp="1"/>
          </p:cNvSpPr>
          <p:nvPr>
            <p:ph idx="1"/>
          </p:nvPr>
        </p:nvSpPr>
        <p:spPr/>
        <p:txBody>
          <a:bodyPr/>
          <a:lstStyle/>
          <a:p>
            <a:r>
              <a:rPr lang="ko-KR" altLang="en-US" b="1" dirty="0"/>
              <a:t>인공지능</a:t>
            </a:r>
            <a:r>
              <a:rPr lang="en-US" altLang="ko-KR" dirty="0"/>
              <a:t>(</a:t>
            </a:r>
            <a:r>
              <a:rPr lang="ko-KR" altLang="en-US" dirty="0"/>
              <a:t>人工知能</a:t>
            </a:r>
            <a:r>
              <a:rPr lang="en-US" altLang="ko-KR" dirty="0"/>
              <a:t>, Artificial Intelligence)</a:t>
            </a:r>
            <a:endParaRPr lang="ko-KR" altLang="en-US" dirty="0"/>
          </a:p>
          <a:p>
            <a:pPr lvl="1">
              <a:spcBef>
                <a:spcPts val="1200"/>
              </a:spcBef>
            </a:pPr>
            <a:r>
              <a:rPr lang="ko-KR" altLang="en-US" b="1" dirty="0"/>
              <a:t>사람의 생각과 관련된 활동</a:t>
            </a:r>
            <a:r>
              <a:rPr lang="en-US" altLang="ko-KR" b="1" dirty="0"/>
              <a:t>, </a:t>
            </a:r>
            <a:r>
              <a:rPr lang="ko-KR" altLang="en-US" b="1" dirty="0"/>
              <a:t>예를 들면 </a:t>
            </a:r>
            <a:r>
              <a:rPr lang="ko-KR" altLang="en-US" b="1" dirty="0">
                <a:solidFill>
                  <a:srgbClr val="0000FF"/>
                </a:solidFill>
              </a:rPr>
              <a:t>의사 결정</a:t>
            </a:r>
            <a:r>
              <a:rPr lang="en-US" altLang="ko-KR" b="1" dirty="0">
                <a:solidFill>
                  <a:srgbClr val="0000FF"/>
                </a:solidFill>
              </a:rPr>
              <a:t>, </a:t>
            </a:r>
            <a:r>
              <a:rPr lang="ko-KR" altLang="en-US" b="1" dirty="0">
                <a:solidFill>
                  <a:srgbClr val="0000FF"/>
                </a:solidFill>
              </a:rPr>
              <a:t>문제 해결</a:t>
            </a:r>
            <a:r>
              <a:rPr lang="en-US" altLang="ko-KR" b="1" dirty="0">
                <a:solidFill>
                  <a:srgbClr val="0000FF"/>
                </a:solidFill>
              </a:rPr>
              <a:t>, </a:t>
            </a:r>
            <a:r>
              <a:rPr lang="ko-KR" altLang="en-US" b="1" dirty="0">
                <a:solidFill>
                  <a:srgbClr val="0000FF"/>
                </a:solidFill>
              </a:rPr>
              <a:t>학습</a:t>
            </a:r>
            <a:r>
              <a:rPr lang="ko-KR" altLang="en-US" b="1" dirty="0"/>
              <a:t> 등의 활동을 자동화하는 </a:t>
            </a:r>
            <a:r>
              <a:rPr lang="ko-KR" altLang="en-US" b="1"/>
              <a:t>것 </a:t>
            </a:r>
            <a:r>
              <a:rPr lang="en-US" altLang="ko-KR" dirty="0"/>
              <a:t>(</a:t>
            </a:r>
            <a:r>
              <a:rPr lang="ko-KR" altLang="en-US"/>
              <a:t>벨만</a:t>
            </a:r>
            <a:r>
              <a:rPr lang="en-US" altLang="ko-KR" baseline="30000" dirty="0"/>
              <a:t>Bellman</a:t>
            </a:r>
            <a:r>
              <a:rPr lang="en-US" altLang="ko-KR" dirty="0"/>
              <a:t>, 1978)</a:t>
            </a:r>
          </a:p>
          <a:p>
            <a:pPr lvl="1">
              <a:spcBef>
                <a:spcPts val="1200"/>
              </a:spcBef>
            </a:pPr>
            <a:r>
              <a:rPr lang="ko-KR" altLang="en-US" b="1" dirty="0">
                <a:solidFill>
                  <a:srgbClr val="0000FF"/>
                </a:solidFill>
              </a:rPr>
              <a:t>사람이 하면 더 잘 할 수 있는 일</a:t>
            </a:r>
            <a:r>
              <a:rPr lang="ko-KR" altLang="en-US" b="1" dirty="0"/>
              <a:t>을 컴퓨터가 하도록 하는 방법을 찾는 학문 </a:t>
            </a:r>
            <a:r>
              <a:rPr lang="en-US" altLang="ko-KR" dirty="0"/>
              <a:t>(</a:t>
            </a:r>
            <a:r>
              <a:rPr lang="ko-KR" altLang="en-US"/>
              <a:t>리치</a:t>
            </a:r>
            <a:r>
              <a:rPr lang="en-US" altLang="ko-KR" baseline="30000" dirty="0"/>
              <a:t>Rich</a:t>
            </a:r>
            <a:r>
              <a:rPr lang="ko-KR" altLang="en-US"/>
              <a:t>와 나이트</a:t>
            </a:r>
            <a:r>
              <a:rPr lang="en-US" altLang="ko-KR" baseline="30000" dirty="0"/>
              <a:t>Knight</a:t>
            </a:r>
            <a:r>
              <a:rPr lang="en-US" altLang="ko-KR" dirty="0"/>
              <a:t>, 1991) </a:t>
            </a:r>
            <a:endParaRPr lang="ko-KR" altLang="en-US"/>
          </a:p>
          <a:p>
            <a:pPr lvl="1">
              <a:spcBef>
                <a:spcPts val="1200"/>
              </a:spcBef>
            </a:pPr>
            <a:r>
              <a:rPr lang="ko-KR" altLang="en-US" b="1" dirty="0">
                <a:solidFill>
                  <a:srgbClr val="0000FF"/>
                </a:solidFill>
              </a:rPr>
              <a:t>지능이 요구되는 일</a:t>
            </a:r>
            <a:r>
              <a:rPr lang="ko-KR" altLang="en-US" b="1" dirty="0"/>
              <a:t>을 할 수 있는 기계를 만드는 예술 </a:t>
            </a:r>
            <a:r>
              <a:rPr lang="en-US" altLang="ko-KR" dirty="0"/>
              <a:t>(</a:t>
            </a:r>
            <a:r>
              <a:rPr lang="ko-KR" altLang="en-US"/>
              <a:t>커즈와일</a:t>
            </a:r>
            <a:r>
              <a:rPr lang="en-US" altLang="ko-KR" baseline="30000" dirty="0"/>
              <a:t>Kurzweil</a:t>
            </a:r>
            <a:r>
              <a:rPr lang="en-US" altLang="ko-KR" dirty="0"/>
              <a:t>, 1990) </a:t>
            </a:r>
            <a:endParaRPr lang="ko-KR" altLang="en-US" dirty="0"/>
          </a:p>
          <a:p>
            <a:pPr lvl="1">
              <a:spcBef>
                <a:spcPts val="1200"/>
              </a:spcBef>
            </a:pPr>
            <a:r>
              <a:rPr lang="ko-KR" altLang="en-US" b="1" dirty="0">
                <a:solidFill>
                  <a:srgbClr val="0000FF"/>
                </a:solidFill>
              </a:rPr>
              <a:t>지능적인 에이전트</a:t>
            </a:r>
            <a:r>
              <a:rPr lang="ko-KR" altLang="en-US" b="1" dirty="0"/>
              <a:t>를 설계하는 학문 </a:t>
            </a:r>
            <a:r>
              <a:rPr lang="en-US" altLang="ko-KR" dirty="0"/>
              <a:t>(</a:t>
            </a:r>
            <a:r>
              <a:rPr lang="ko-KR" altLang="en-US"/>
              <a:t>풀</a:t>
            </a:r>
            <a:r>
              <a:rPr lang="en-US" altLang="ko-KR" baseline="30000" dirty="0"/>
              <a:t>Poole</a:t>
            </a:r>
            <a:r>
              <a:rPr lang="ko-KR" altLang="en-US"/>
              <a:t>과 맥워쓰</a:t>
            </a:r>
            <a:r>
              <a:rPr lang="en-US" altLang="ko-KR" baseline="30000" dirty="0" err="1"/>
              <a:t>Mackworth</a:t>
            </a:r>
            <a:r>
              <a:rPr lang="en-US" altLang="ko-KR" dirty="0"/>
              <a:t>, 1998)</a:t>
            </a:r>
            <a:endParaRPr lang="ko-KR" altLang="en-US" dirty="0"/>
          </a:p>
          <a:p>
            <a:pPr lvl="1">
              <a:spcBef>
                <a:spcPts val="1200"/>
              </a:spcBef>
            </a:pPr>
            <a:r>
              <a:rPr lang="ko-KR" altLang="en-US" b="1" dirty="0">
                <a:solidFill>
                  <a:srgbClr val="0000FF"/>
                </a:solidFill>
              </a:rPr>
              <a:t>인지</a:t>
            </a:r>
            <a:r>
              <a:rPr lang="ko-KR" altLang="en-US" b="1" dirty="0"/>
              <a:t>하고</a:t>
            </a:r>
            <a:r>
              <a:rPr lang="en-US" altLang="ko-KR" b="1" dirty="0"/>
              <a:t>, </a:t>
            </a:r>
            <a:r>
              <a:rPr lang="ko-KR" altLang="en-US" b="1" dirty="0">
                <a:solidFill>
                  <a:srgbClr val="0000FF"/>
                </a:solidFill>
              </a:rPr>
              <a:t>추론</a:t>
            </a:r>
            <a:r>
              <a:rPr lang="ko-KR" altLang="en-US" b="1" dirty="0"/>
              <a:t>하고</a:t>
            </a:r>
            <a:r>
              <a:rPr lang="en-US" altLang="ko-KR" b="1" dirty="0"/>
              <a:t>, </a:t>
            </a:r>
            <a:r>
              <a:rPr lang="ko-KR" altLang="en-US" b="1" dirty="0">
                <a:solidFill>
                  <a:srgbClr val="0000FF"/>
                </a:solidFill>
              </a:rPr>
              <a:t>행동</a:t>
            </a:r>
            <a:r>
              <a:rPr lang="ko-KR" altLang="en-US" b="1" dirty="0"/>
              <a:t>할 수 있도록 하는 컴퓨팅에 관련된 </a:t>
            </a:r>
            <a:r>
              <a:rPr lang="ko-KR" altLang="en-US" b="1"/>
              <a:t>학문 </a:t>
            </a:r>
            <a:r>
              <a:rPr lang="en-US" altLang="ko-KR" dirty="0"/>
              <a:t>(</a:t>
            </a:r>
            <a:r>
              <a:rPr lang="ko-KR" altLang="en-US"/>
              <a:t>윌슨</a:t>
            </a:r>
            <a:r>
              <a:rPr lang="en-US" altLang="ko-KR" baseline="30000" dirty="0"/>
              <a:t>Wilson</a:t>
            </a:r>
            <a:r>
              <a:rPr lang="en-US" altLang="ko-KR" dirty="0"/>
              <a:t>, 1992) </a:t>
            </a:r>
          </a:p>
          <a:p>
            <a:pPr lvl="1">
              <a:spcBef>
                <a:spcPts val="1200"/>
              </a:spcBef>
            </a:pPr>
            <a:r>
              <a:rPr lang="ko-KR" altLang="en-US" b="1" dirty="0">
                <a:solidFill>
                  <a:srgbClr val="0000FF"/>
                </a:solidFill>
              </a:rPr>
              <a:t>인공물</a:t>
            </a:r>
            <a:r>
              <a:rPr lang="ko-KR" altLang="en-US" dirty="0"/>
              <a:t>이 </a:t>
            </a:r>
            <a:r>
              <a:rPr lang="ko-KR" altLang="en-US" b="1" dirty="0">
                <a:solidFill>
                  <a:srgbClr val="0000FF"/>
                </a:solidFill>
              </a:rPr>
              <a:t>지능적인 행위</a:t>
            </a:r>
            <a:r>
              <a:rPr lang="ko-KR" altLang="en-US" dirty="0"/>
              <a:t>를 하도록 하는 것 </a:t>
            </a:r>
            <a:r>
              <a:rPr lang="en-US" altLang="ko-KR" dirty="0"/>
              <a:t>(</a:t>
            </a:r>
            <a:r>
              <a:rPr lang="ko-KR" altLang="en-US"/>
              <a:t>닐슨</a:t>
            </a:r>
            <a:r>
              <a:rPr lang="en-US" altLang="ko-KR" baseline="30000" dirty="0" err="1"/>
              <a:t>Nisson</a:t>
            </a:r>
            <a:r>
              <a:rPr lang="en-US" altLang="ko-KR" dirty="0"/>
              <a:t>, 1990)</a:t>
            </a:r>
            <a:endParaRPr lang="ko-KR" altLang="en-US" dirty="0"/>
          </a:p>
          <a:p>
            <a:pPr lvl="1">
              <a:spcBef>
                <a:spcPts val="1200"/>
              </a:spcBef>
            </a:pPr>
            <a:r>
              <a:rPr lang="ko-KR" altLang="en-US" b="1" dirty="0">
                <a:solidFill>
                  <a:srgbClr val="0000FF"/>
                </a:solidFill>
              </a:rPr>
              <a:t>사람</a:t>
            </a:r>
            <a:r>
              <a:rPr lang="ko-KR" altLang="en-US" dirty="0"/>
              <a:t>이 </a:t>
            </a:r>
            <a:r>
              <a:rPr lang="ko-KR" altLang="en-US" b="1" dirty="0">
                <a:solidFill>
                  <a:srgbClr val="0000FF"/>
                </a:solidFill>
              </a:rPr>
              <a:t>의식적으로 하는 행동</a:t>
            </a:r>
            <a:r>
              <a:rPr lang="ko-KR" altLang="en-US" dirty="0"/>
              <a:t>을 </a:t>
            </a:r>
            <a:r>
              <a:rPr lang="ko-KR" altLang="en-US" b="1" dirty="0">
                <a:solidFill>
                  <a:srgbClr val="0000FF"/>
                </a:solidFill>
              </a:rPr>
              <a:t>컴퓨터</a:t>
            </a:r>
            <a:r>
              <a:rPr lang="ko-KR" altLang="en-US" dirty="0"/>
              <a:t>가 할 수 있도록 하는 것 </a:t>
            </a:r>
            <a:r>
              <a:rPr lang="en-US" altLang="ko-KR" dirty="0"/>
              <a:t> </a:t>
            </a:r>
            <a:endParaRPr lang="ko-KR" altLang="en-US" dirty="0"/>
          </a:p>
          <a:p>
            <a:pPr lvl="1">
              <a:spcBef>
                <a:spcPts val="1200"/>
              </a:spcBef>
            </a:pPr>
            <a:endParaRPr lang="ko-KR" altLang="en-US" dirty="0"/>
          </a:p>
          <a:p>
            <a:pPr lvl="1"/>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spTree>
    <p:extLst>
      <p:ext uri="{BB962C8B-B14F-4D97-AF65-F5344CB8AC3E}">
        <p14:creationId xmlns:p14="http://schemas.microsoft.com/office/powerpoint/2010/main" val="2804657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강한 인공지능과 약한 인공지능 </a:t>
            </a:r>
            <a:endParaRPr lang="en-US" dirty="0"/>
          </a:p>
        </p:txBody>
      </p:sp>
      <p:sp>
        <p:nvSpPr>
          <p:cNvPr id="3" name="내용 개체 틀 2"/>
          <p:cNvSpPr>
            <a:spLocks noGrp="1"/>
          </p:cNvSpPr>
          <p:nvPr>
            <p:ph idx="1"/>
          </p:nvPr>
        </p:nvSpPr>
        <p:spPr/>
        <p:txBody>
          <a:bodyPr/>
          <a:lstStyle/>
          <a:p>
            <a:r>
              <a:rPr lang="ko-KR" altLang="en-US" b="1" dirty="0">
                <a:solidFill>
                  <a:srgbClr val="0000FF"/>
                </a:solidFill>
              </a:rPr>
              <a:t>강한 인공지능</a:t>
            </a:r>
            <a:r>
              <a:rPr lang="ko-KR" altLang="en-US" dirty="0">
                <a:solidFill>
                  <a:srgbClr val="0000FF"/>
                </a:solidFill>
              </a:rPr>
              <a:t> </a:t>
            </a:r>
            <a:r>
              <a:rPr lang="en-US" altLang="ko-KR" dirty="0"/>
              <a:t>(strong AI)</a:t>
            </a:r>
          </a:p>
          <a:p>
            <a:pPr lvl="1"/>
            <a:r>
              <a:rPr lang="ko-KR" altLang="en-US" b="1" dirty="0">
                <a:solidFill>
                  <a:srgbClr val="FF0000"/>
                </a:solidFill>
              </a:rPr>
              <a:t>사람과 같은 지능</a:t>
            </a:r>
            <a:endParaRPr lang="en-US" b="1" dirty="0">
              <a:solidFill>
                <a:srgbClr val="FF0000"/>
              </a:solidFill>
            </a:endParaRPr>
          </a:p>
          <a:p>
            <a:pPr lvl="1"/>
            <a:r>
              <a:rPr lang="ko-KR" altLang="en-US" b="1" dirty="0"/>
              <a:t>마음</a:t>
            </a:r>
            <a:r>
              <a:rPr lang="ko-KR" altLang="en-US" dirty="0"/>
              <a:t>을 가지고 사람처럼 느끼면서 지능적으로 행동하는 기계 </a:t>
            </a:r>
            <a:endParaRPr lang="en-US" altLang="ko-KR" dirty="0"/>
          </a:p>
          <a:p>
            <a:pPr lvl="1"/>
            <a:r>
              <a:rPr lang="ko-KR" altLang="en-US" dirty="0"/>
              <a:t>추론</a:t>
            </a:r>
            <a:r>
              <a:rPr lang="en-US" altLang="ko-KR" dirty="0"/>
              <a:t>, </a:t>
            </a:r>
            <a:r>
              <a:rPr lang="ko-KR" altLang="en-US" dirty="0"/>
              <a:t>문제해결</a:t>
            </a:r>
            <a:r>
              <a:rPr lang="en-US" altLang="ko-KR" dirty="0"/>
              <a:t>, </a:t>
            </a:r>
            <a:r>
              <a:rPr lang="ko-KR" altLang="en-US" dirty="0"/>
              <a:t>판단</a:t>
            </a:r>
            <a:r>
              <a:rPr lang="en-US" altLang="ko-KR" dirty="0"/>
              <a:t>, </a:t>
            </a:r>
            <a:r>
              <a:rPr lang="ko-KR" altLang="en-US" dirty="0"/>
              <a:t>계획</a:t>
            </a:r>
            <a:r>
              <a:rPr lang="en-US" altLang="ko-KR" dirty="0"/>
              <a:t>, </a:t>
            </a:r>
            <a:r>
              <a:rPr lang="ko-KR" altLang="en-US" dirty="0"/>
              <a:t>의사소통</a:t>
            </a:r>
            <a:r>
              <a:rPr lang="en-US" altLang="ko-KR" dirty="0"/>
              <a:t>, </a:t>
            </a:r>
            <a:r>
              <a:rPr lang="ko-KR" altLang="en-US" dirty="0"/>
              <a:t>자아 의식</a:t>
            </a:r>
            <a:r>
              <a:rPr lang="en-US" altLang="ko-KR" dirty="0"/>
              <a:t>(self-awareness), </a:t>
            </a:r>
            <a:br>
              <a:rPr lang="en-US" altLang="ko-KR" dirty="0"/>
            </a:br>
            <a:r>
              <a:rPr lang="ko-KR" altLang="en-US" dirty="0"/>
              <a:t>감정</a:t>
            </a:r>
            <a:r>
              <a:rPr lang="en-US" altLang="ko-KR" dirty="0"/>
              <a:t>(sentiment), </a:t>
            </a:r>
            <a:r>
              <a:rPr lang="ko-KR" altLang="en-US" dirty="0"/>
              <a:t>지혜</a:t>
            </a:r>
            <a:r>
              <a:rPr lang="en-US" altLang="ko-KR" dirty="0"/>
              <a:t>(sapience), </a:t>
            </a:r>
            <a:r>
              <a:rPr lang="ko-KR" altLang="en-US" dirty="0"/>
              <a:t>양심</a:t>
            </a:r>
            <a:r>
              <a:rPr lang="en-US" altLang="ko-KR" dirty="0"/>
              <a:t>(conscience) </a:t>
            </a:r>
          </a:p>
          <a:p>
            <a:pPr lvl="1"/>
            <a:r>
              <a:rPr lang="ko-KR" altLang="en-US" b="1" dirty="0" err="1"/>
              <a:t>튜링</a:t>
            </a:r>
            <a:r>
              <a:rPr lang="ko-KR" altLang="en-US" b="1" dirty="0"/>
              <a:t> 테스트</a:t>
            </a:r>
            <a:endParaRPr lang="en-US" b="1" dirty="0"/>
          </a:p>
          <a:p>
            <a:endParaRPr lang="en-US" dirty="0"/>
          </a:p>
          <a:p>
            <a:r>
              <a:rPr lang="ko-KR" altLang="en-US" b="1" dirty="0">
                <a:solidFill>
                  <a:srgbClr val="0000FF"/>
                </a:solidFill>
              </a:rPr>
              <a:t>약한 인공지능</a:t>
            </a:r>
            <a:r>
              <a:rPr lang="ko-KR" altLang="en-US" dirty="0">
                <a:solidFill>
                  <a:srgbClr val="0000FF"/>
                </a:solidFill>
              </a:rPr>
              <a:t> </a:t>
            </a:r>
            <a:r>
              <a:rPr lang="en-US" altLang="ko-KR" dirty="0"/>
              <a:t>(weak AI, narrow AI) </a:t>
            </a:r>
          </a:p>
          <a:p>
            <a:pPr lvl="1"/>
            <a:r>
              <a:rPr lang="ko-KR" altLang="en-US" b="1" dirty="0">
                <a:solidFill>
                  <a:srgbClr val="FF0000"/>
                </a:solidFill>
              </a:rPr>
              <a:t>특정 문제</a:t>
            </a:r>
            <a:r>
              <a:rPr lang="ko-KR" altLang="en-US" b="1" dirty="0"/>
              <a:t>를 </a:t>
            </a:r>
            <a:r>
              <a:rPr lang="ko-KR" altLang="en-US" b="1" dirty="0">
                <a:solidFill>
                  <a:srgbClr val="FF0000"/>
                </a:solidFill>
              </a:rPr>
              <a:t>해결</a:t>
            </a:r>
            <a:r>
              <a:rPr lang="ko-KR" altLang="en-US" dirty="0"/>
              <a:t>하는 지능적 행동 </a:t>
            </a:r>
            <a:endParaRPr lang="en-US" altLang="ko-KR" dirty="0"/>
          </a:p>
          <a:p>
            <a:pPr lvl="1"/>
            <a:r>
              <a:rPr lang="ko-KR" altLang="en-US" dirty="0"/>
              <a:t>사람의 지능적 행동을 </a:t>
            </a:r>
            <a:r>
              <a:rPr lang="ko-KR" altLang="en-US" b="1" dirty="0"/>
              <a:t>흉내</a:t>
            </a:r>
            <a:r>
              <a:rPr lang="ko-KR" altLang="en-US" dirty="0"/>
              <a:t> 낼 수 있는 수준 </a:t>
            </a:r>
            <a:endParaRPr lang="en-US" altLang="ko-KR" dirty="0"/>
          </a:p>
          <a:p>
            <a:pPr lvl="1"/>
            <a:r>
              <a:rPr lang="ko-KR" altLang="en-US" dirty="0"/>
              <a:t>대부분의 인공지능 접근 방향 </a:t>
            </a:r>
            <a:endParaRPr lang="en-US" altLang="ko-KR" dirty="0"/>
          </a:p>
          <a:p>
            <a:pPr lvl="1"/>
            <a:r>
              <a:rPr lang="ko-KR" altLang="en-US" b="1" dirty="0"/>
              <a:t>중국인 방 사고실험</a:t>
            </a:r>
            <a:r>
              <a:rPr lang="en-US" altLang="ko-KR" dirty="0"/>
              <a:t>(Chinese room thought experiment) </a:t>
            </a:r>
          </a:p>
          <a:p>
            <a:pPr lvl="1"/>
            <a:endParaRPr lang="en-US" altLang="ko-KR" dirty="0"/>
          </a:p>
        </p:txBody>
      </p:sp>
    </p:spTree>
    <p:extLst>
      <p:ext uri="{BB962C8B-B14F-4D97-AF65-F5344CB8AC3E}">
        <p14:creationId xmlns:p14="http://schemas.microsoft.com/office/powerpoint/2010/main" val="124595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강한 인공지능과 약한 인공지능 </a:t>
            </a:r>
            <a:endParaRPr lang="en-US" dirty="0"/>
          </a:p>
        </p:txBody>
      </p:sp>
      <p:sp>
        <p:nvSpPr>
          <p:cNvPr id="3" name="내용 개체 틀 2"/>
          <p:cNvSpPr>
            <a:spLocks noGrp="1"/>
          </p:cNvSpPr>
          <p:nvPr>
            <p:ph idx="1"/>
          </p:nvPr>
        </p:nvSpPr>
        <p:spPr/>
        <p:txBody>
          <a:bodyPr/>
          <a:lstStyle/>
          <a:p>
            <a:pPr marL="342900" lvl="1" indent="-342900">
              <a:buFont typeface="Wingdings" pitchFamily="2" charset="2"/>
              <a:buChar char="v"/>
            </a:pPr>
            <a:r>
              <a:rPr lang="ko-KR" altLang="en-US" b="1" dirty="0"/>
              <a:t>중국인 방 사고실험</a:t>
            </a:r>
            <a:r>
              <a:rPr lang="en-US" altLang="ko-KR" b="1" dirty="0"/>
              <a:t>(The Chinese Room Thought Experiment) </a:t>
            </a:r>
          </a:p>
          <a:p>
            <a:pPr lvl="1"/>
            <a:r>
              <a:rPr lang="ko-KR" altLang="en-US" b="1" dirty="0"/>
              <a:t>존</a:t>
            </a:r>
            <a:r>
              <a:rPr lang="en-US" b="1" dirty="0"/>
              <a:t> </a:t>
            </a:r>
            <a:r>
              <a:rPr lang="ko-KR" altLang="en-US" b="1"/>
              <a:t>설</a:t>
            </a:r>
            <a:r>
              <a:rPr lang="en-US" altLang="ko-KR" dirty="0"/>
              <a:t>(</a:t>
            </a:r>
            <a:r>
              <a:rPr lang="en-US" dirty="0"/>
              <a:t>John Searle,1980) </a:t>
            </a:r>
            <a:r>
              <a:rPr lang="ko-KR" altLang="en-US" dirty="0"/>
              <a:t>제시 </a:t>
            </a:r>
            <a:endParaRPr lang="en-US" altLang="ko-KR" dirty="0"/>
          </a:p>
          <a:p>
            <a:pPr lvl="2"/>
            <a:r>
              <a:rPr lang="ko-KR" altLang="en-US" sz="1600" dirty="0"/>
              <a:t>문 밑으로 중국어로 쓴 질문지를 전달 </a:t>
            </a:r>
            <a:endParaRPr lang="en-US" altLang="ko-KR" sz="1600" dirty="0"/>
          </a:p>
          <a:p>
            <a:pPr lvl="2"/>
            <a:r>
              <a:rPr lang="ko-KR" altLang="en-US" sz="1600" dirty="0"/>
              <a:t>방 안에서 </a:t>
            </a:r>
            <a:r>
              <a:rPr lang="ko-KR" altLang="en-US" sz="1600" b="1" dirty="0"/>
              <a:t>중국어를 모르는 사람</a:t>
            </a:r>
            <a:r>
              <a:rPr lang="ko-KR" altLang="en-US" sz="1600" dirty="0"/>
              <a:t>이 글자모양에 따른 중국어 단어 조합 방법 매뉴얼을 참조하여 답변에 대한 단어 조합</a:t>
            </a:r>
            <a:endParaRPr lang="en-US" altLang="ko-KR" sz="1600" dirty="0"/>
          </a:p>
          <a:p>
            <a:pPr lvl="2"/>
            <a:r>
              <a:rPr lang="ko-KR" altLang="en-US" sz="1600" dirty="0"/>
              <a:t>조합된 단어들을 문 밖으로 내보냄 </a:t>
            </a:r>
            <a:endParaRPr lang="en-US" altLang="ko-KR" sz="1600" dirty="0"/>
          </a:p>
          <a:p>
            <a:pPr lvl="2"/>
            <a:r>
              <a:rPr lang="ko-KR" altLang="en-US" sz="1600" dirty="0"/>
              <a:t>문 밖 사람은 </a:t>
            </a:r>
            <a:r>
              <a:rPr lang="ko-KR" altLang="en-US" sz="1600" b="1" dirty="0"/>
              <a:t>중국어를 이해하는 사람</a:t>
            </a:r>
            <a:r>
              <a:rPr lang="ko-KR" altLang="en-US" sz="1600" dirty="0"/>
              <a:t>이 방 안에 있다고 생각 </a:t>
            </a:r>
            <a:endParaRPr lang="en-US" altLang="ko-KR" sz="1600" dirty="0"/>
          </a:p>
          <a:p>
            <a:pPr lvl="2"/>
            <a:r>
              <a:rPr lang="ko-KR" altLang="en-US" sz="1600" dirty="0"/>
              <a:t>단지 </a:t>
            </a:r>
            <a:r>
              <a:rPr lang="ko-KR" altLang="en-US" sz="1600" b="1" dirty="0"/>
              <a:t>흉내</a:t>
            </a:r>
            <a:r>
              <a:rPr lang="ko-KR" altLang="en-US" sz="1600" dirty="0"/>
              <a:t>만 내고 </a:t>
            </a:r>
            <a:r>
              <a:rPr lang="ko-KR" altLang="en-US" sz="1600" b="1" dirty="0"/>
              <a:t>이해하는 것은 아님 </a:t>
            </a:r>
            <a:endParaRPr lang="en-US" altLang="ko-KR" sz="1600" b="1" dirty="0"/>
          </a:p>
          <a:p>
            <a:pPr lvl="1"/>
            <a:r>
              <a:rPr lang="ko-KR" altLang="en-US" b="1" dirty="0"/>
              <a:t>이해하지 못하고 흉내 낼 수 있어도 지능적</a:t>
            </a:r>
            <a:r>
              <a:rPr lang="en-US" altLang="ko-KR" b="1" dirty="0"/>
              <a:t>(intelligent) </a:t>
            </a:r>
            <a:r>
              <a:rPr lang="ko-KR" altLang="en-US" b="1" dirty="0"/>
              <a:t>행동 </a:t>
            </a:r>
            <a:endParaRPr lang="en-US" altLang="ko-KR" b="1"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dirty="0"/>
          </a:p>
        </p:txBody>
      </p:sp>
      <p:pic>
        <p:nvPicPr>
          <p:cNvPr id="5" name="그림 4"/>
          <p:cNvPicPr>
            <a:picLocks noChangeAspect="1"/>
          </p:cNvPicPr>
          <p:nvPr/>
        </p:nvPicPr>
        <p:blipFill>
          <a:blip r:embed="rId3"/>
          <a:stretch>
            <a:fillRect/>
          </a:stretch>
        </p:blipFill>
        <p:spPr>
          <a:xfrm>
            <a:off x="127080" y="1844825"/>
            <a:ext cx="887974" cy="1008112"/>
          </a:xfrm>
          <a:prstGeom prst="rect">
            <a:avLst/>
          </a:prstGeom>
        </p:spPr>
      </p:pic>
      <p:sp>
        <p:nvSpPr>
          <p:cNvPr id="7" name="TextBox 6"/>
          <p:cNvSpPr txBox="1"/>
          <p:nvPr/>
        </p:nvSpPr>
        <p:spPr>
          <a:xfrm>
            <a:off x="252710" y="2852937"/>
            <a:ext cx="769763" cy="261610"/>
          </a:xfrm>
          <a:prstGeom prst="rect">
            <a:avLst/>
          </a:prstGeom>
          <a:noFill/>
        </p:spPr>
        <p:txBody>
          <a:bodyPr wrap="none" rtlCol="0">
            <a:spAutoFit/>
          </a:bodyPr>
          <a:lstStyle/>
          <a:p>
            <a:r>
              <a:rPr lang="en-US" altLang="ko-KR" sz="1100" dirty="0"/>
              <a:t>(1932 </a:t>
            </a:r>
            <a:r>
              <a:rPr lang="ko-KR" altLang="en-US" sz="1100"/>
              <a:t>生</a:t>
            </a:r>
            <a:r>
              <a:rPr lang="en-US" altLang="ko-KR" sz="1100" dirty="0"/>
              <a:t>)</a:t>
            </a:r>
            <a:endParaRPr lang="ko-KR" altLang="en-US" sz="1100" dirty="0"/>
          </a:p>
        </p:txBody>
      </p:sp>
      <p:sp>
        <p:nvSpPr>
          <p:cNvPr id="8" name="타원 7"/>
          <p:cNvSpPr/>
          <p:nvPr/>
        </p:nvSpPr>
        <p:spPr>
          <a:xfrm>
            <a:off x="8820472" y="65253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가로로 말린 두루마리 모양 10"/>
          <p:cNvSpPr/>
          <p:nvPr/>
        </p:nvSpPr>
        <p:spPr bwMode="auto">
          <a:xfrm>
            <a:off x="5652120" y="4390331"/>
            <a:ext cx="2419350" cy="1447800"/>
          </a:xfrm>
          <a:prstGeom prst="horizontalScroll">
            <a:avLst/>
          </a:prstGeom>
          <a:solidFill>
            <a:schemeClr val="bg1">
              <a:lumMod val="9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itchFamily="18" charset="0"/>
            </a:endParaRPr>
          </a:p>
        </p:txBody>
      </p:sp>
      <p:sp>
        <p:nvSpPr>
          <p:cNvPr id="14" name="직사각형 13"/>
          <p:cNvSpPr/>
          <p:nvPr/>
        </p:nvSpPr>
        <p:spPr>
          <a:xfrm>
            <a:off x="5829795" y="4623079"/>
            <a:ext cx="2336925" cy="1015663"/>
          </a:xfrm>
          <a:prstGeom prst="rect">
            <a:avLst/>
          </a:prstGeom>
        </p:spPr>
        <p:txBody>
          <a:bodyPr wrap="square">
            <a:spAutoFit/>
          </a:bodyPr>
          <a:lstStyle/>
          <a:p>
            <a:r>
              <a:rPr lang="ko-KR" altLang="en-US" sz="1200" b="1" dirty="0">
                <a:latin typeface="HY강M" panose="02030600000101010101" pitchFamily="18" charset="-127"/>
                <a:ea typeface="HY강M" panose="02030600000101010101" pitchFamily="18" charset="-127"/>
              </a:rPr>
              <a:t>  </a:t>
            </a:r>
            <a:r>
              <a:rPr lang="ko-KR" altLang="en-US" sz="1200" b="1" dirty="0">
                <a:solidFill>
                  <a:schemeClr val="accent2"/>
                </a:solidFill>
                <a:latin typeface="HY강M" panose="02030600000101010101" pitchFamily="18" charset="-127"/>
                <a:ea typeface="HY강M" panose="02030600000101010101" pitchFamily="18" charset="-127"/>
              </a:rPr>
              <a:t>질문            답변 </a:t>
            </a:r>
            <a:endParaRPr lang="en-US" altLang="ko-KR" sz="1200" b="1" dirty="0">
              <a:solidFill>
                <a:schemeClr val="accent2"/>
              </a:solidFill>
              <a:latin typeface="HY강M" panose="02030600000101010101" pitchFamily="18" charset="-127"/>
              <a:ea typeface="HY강M" panose="02030600000101010101" pitchFamily="18" charset="-127"/>
            </a:endParaRPr>
          </a:p>
          <a:p>
            <a:r>
              <a:rPr lang="ko-KR" altLang="en-US" sz="1200" b="1" dirty="0"/>
              <a:t>你好吗</a:t>
            </a:r>
            <a:r>
              <a:rPr lang="en-US" altLang="ko-KR" sz="1200" b="1" dirty="0"/>
              <a:t>? </a:t>
            </a:r>
            <a:r>
              <a:rPr lang="en-US" altLang="ko-KR" sz="1200" b="1" dirty="0">
                <a:sym typeface="Wingdings" panose="05000000000000000000" pitchFamily="2" charset="2"/>
              </a:rPr>
              <a:t> </a:t>
            </a:r>
            <a:r>
              <a:rPr lang="ko-KR" altLang="en-US" sz="1200" b="1" dirty="0">
                <a:sym typeface="Wingdings" panose="05000000000000000000" pitchFamily="2" charset="2"/>
              </a:rPr>
              <a:t>我很好</a:t>
            </a:r>
            <a:r>
              <a:rPr lang="en-US" altLang="ko-KR" sz="1200" b="1" dirty="0">
                <a:sym typeface="Wingdings" panose="05000000000000000000" pitchFamily="2" charset="2"/>
              </a:rPr>
              <a:t>.</a:t>
            </a:r>
            <a:r>
              <a:rPr lang="ko-KR" altLang="en-US" sz="1200" b="1" dirty="0">
                <a:sym typeface="Wingdings" panose="05000000000000000000" pitchFamily="2" charset="2"/>
              </a:rPr>
              <a:t> 你呢</a:t>
            </a:r>
            <a:r>
              <a:rPr lang="en-US" altLang="ko-KR" sz="1200" b="1" dirty="0">
                <a:sym typeface="Wingdings" panose="05000000000000000000" pitchFamily="2" charset="2"/>
              </a:rPr>
              <a:t>?</a:t>
            </a:r>
            <a:endParaRPr lang="en-US" altLang="ko-KR" sz="1200" b="1" dirty="0"/>
          </a:p>
          <a:p>
            <a:r>
              <a:rPr lang="ko-KR" altLang="en-US" sz="1200" b="1" dirty="0"/>
              <a:t>今天星期几</a:t>
            </a:r>
            <a:r>
              <a:rPr lang="en-US" altLang="ko-KR" sz="1200" b="1" dirty="0"/>
              <a:t>?  </a:t>
            </a:r>
            <a:r>
              <a:rPr lang="en-US" altLang="ko-KR" sz="1200" b="1" dirty="0">
                <a:sym typeface="Wingdings" panose="05000000000000000000" pitchFamily="2" charset="2"/>
              </a:rPr>
              <a:t> </a:t>
            </a:r>
            <a:r>
              <a:rPr lang="ko-KR" altLang="en-US" sz="1200" b="1" dirty="0"/>
              <a:t>今天星期六</a:t>
            </a:r>
            <a:r>
              <a:rPr lang="en-US" altLang="ko-KR" sz="1200" b="1" dirty="0"/>
              <a:t>.</a:t>
            </a:r>
          </a:p>
          <a:p>
            <a:r>
              <a:rPr lang="ko-KR" altLang="en-US" sz="1200" b="1" dirty="0">
                <a:sym typeface="Wingdings" panose="05000000000000000000" pitchFamily="2" charset="2"/>
              </a:rPr>
              <a:t>你叫什么名字</a:t>
            </a:r>
            <a:r>
              <a:rPr lang="en-US" altLang="ko-KR" sz="1200" b="1" dirty="0">
                <a:sym typeface="Wingdings" panose="05000000000000000000" pitchFamily="2" charset="2"/>
              </a:rPr>
              <a:t>?  </a:t>
            </a:r>
            <a:r>
              <a:rPr lang="ko-KR" altLang="en-US" sz="1200" b="1" dirty="0">
                <a:sym typeface="Wingdings" panose="05000000000000000000" pitchFamily="2" charset="2"/>
              </a:rPr>
              <a:t>我叫李大哥</a:t>
            </a:r>
            <a:r>
              <a:rPr lang="en-US" altLang="ko-KR" sz="1200" b="1" dirty="0">
                <a:sym typeface="Wingdings" panose="05000000000000000000" pitchFamily="2" charset="2"/>
              </a:rPr>
              <a:t>.</a:t>
            </a:r>
          </a:p>
          <a:p>
            <a:r>
              <a:rPr lang="ko-KR" altLang="en-US" sz="1200" b="1" dirty="0"/>
              <a:t>离这儿远吗</a:t>
            </a:r>
            <a:r>
              <a:rPr lang="en-US" altLang="ko-KR" sz="1200" b="1" dirty="0"/>
              <a:t>? </a:t>
            </a:r>
            <a:r>
              <a:rPr lang="en-US" altLang="ko-KR" sz="1200" b="1" dirty="0">
                <a:sym typeface="Wingdings" panose="05000000000000000000" pitchFamily="2" charset="2"/>
              </a:rPr>
              <a:t> </a:t>
            </a:r>
            <a:r>
              <a:rPr lang="zh-CN" altLang="en-US" sz="1200" b="1" dirty="0">
                <a:sym typeface="Wingdings" panose="05000000000000000000" pitchFamily="2" charset="2"/>
              </a:rPr>
              <a:t>离这儿有点儿远</a:t>
            </a:r>
            <a:r>
              <a:rPr lang="en-US" altLang="zh-CN" sz="1200" b="1" dirty="0">
                <a:sym typeface="Wingdings" panose="05000000000000000000" pitchFamily="2" charset="2"/>
              </a:rPr>
              <a:t>.</a:t>
            </a:r>
            <a:r>
              <a:rPr lang="zh-CN" altLang="en-US" sz="1200" b="1" dirty="0">
                <a:sym typeface="Wingdings" panose="05000000000000000000" pitchFamily="2" charset="2"/>
              </a:rPr>
              <a:t> </a:t>
            </a:r>
            <a:endParaRPr lang="ko-KR" altLang="en-US" sz="1200" b="1" dirty="0"/>
          </a:p>
        </p:txBody>
      </p:sp>
      <p:pic>
        <p:nvPicPr>
          <p:cNvPr id="6" name="그림 5"/>
          <p:cNvPicPr>
            <a:picLocks noChangeAspect="1"/>
          </p:cNvPicPr>
          <p:nvPr/>
        </p:nvPicPr>
        <p:blipFill>
          <a:blip r:embed="rId4"/>
          <a:stretch>
            <a:fillRect/>
          </a:stretch>
        </p:blipFill>
        <p:spPr>
          <a:xfrm>
            <a:off x="1115616" y="4293096"/>
            <a:ext cx="3672408" cy="1984744"/>
          </a:xfrm>
          <a:prstGeom prst="rect">
            <a:avLst/>
          </a:prstGeom>
        </p:spPr>
      </p:pic>
    </p:spTree>
    <p:extLst>
      <p:ext uri="{BB962C8B-B14F-4D97-AF65-F5344CB8AC3E}">
        <p14:creationId xmlns:p14="http://schemas.microsoft.com/office/powerpoint/2010/main" val="39079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4636</TotalTime>
  <Words>3321</Words>
  <Application>Microsoft Macintosh PowerPoint</Application>
  <PresentationFormat>화면 슬라이드 쇼(4:3)</PresentationFormat>
  <Paragraphs>678</Paragraphs>
  <Slides>55</Slides>
  <Notes>13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55</vt:i4>
      </vt:variant>
    </vt:vector>
  </HeadingPairs>
  <TitlesOfParts>
    <vt:vector size="66" baseType="lpstr">
      <vt:lpstr>돋움</vt:lpstr>
      <vt:lpstr>굴림</vt:lpstr>
      <vt:lpstr>HY강M</vt:lpstr>
      <vt:lpstr>맑은 고딕</vt:lpstr>
      <vt:lpstr>Arial</vt:lpstr>
      <vt:lpstr>Cambria Math</vt:lpstr>
      <vt:lpstr>Comic Sans MS</vt:lpstr>
      <vt:lpstr>Palatino Linotype</vt:lpstr>
      <vt:lpstr>Times New Roman</vt:lpstr>
      <vt:lpstr>Wingdings</vt:lpstr>
      <vt:lpstr>Office 테마</vt:lpstr>
      <vt:lpstr>인공지능 소개 </vt:lpstr>
      <vt:lpstr> </vt:lpstr>
      <vt:lpstr>1. 인공지능이란</vt:lpstr>
      <vt:lpstr>인공지능</vt:lpstr>
      <vt:lpstr>인공지능</vt:lpstr>
      <vt:lpstr>인공지능</vt:lpstr>
      <vt:lpstr>인공지능</vt:lpstr>
      <vt:lpstr>강한 인공지능과 약한 인공지능 </vt:lpstr>
      <vt:lpstr>강한 인공지능과 약한 인공지능 </vt:lpstr>
      <vt:lpstr>2. 인공지능의 역사 </vt:lpstr>
      <vt:lpstr> 인공지능의 역사 </vt:lpstr>
      <vt:lpstr>인공지능의 역사 </vt:lpstr>
      <vt:lpstr>인공지능의 역사 </vt:lpstr>
      <vt:lpstr>인공지능의 역사 </vt:lpstr>
      <vt:lpstr>인공지능의 역사 </vt:lpstr>
      <vt:lpstr>인공지능의 역사 </vt:lpstr>
      <vt:lpstr>인공지능의 역사 </vt:lpstr>
      <vt:lpstr>인공지능의 역사 </vt:lpstr>
      <vt:lpstr>인공지능의 역사 </vt:lpstr>
      <vt:lpstr>인공지능의 역사 </vt:lpstr>
      <vt:lpstr>3. 연구 지능의 연구 분야 – 요소 기술</vt:lpstr>
      <vt:lpstr>연구 지능의 요소 기술 </vt:lpstr>
      <vt:lpstr>연구 지능의 요소 기술 </vt:lpstr>
      <vt:lpstr>연구 지능의 요소 기술 </vt:lpstr>
      <vt:lpstr>연구 지능의 요소 기술 </vt:lpstr>
      <vt:lpstr>연구 지능의 요소 기술 </vt:lpstr>
      <vt:lpstr>연구 지능의 요소 기술 </vt:lpstr>
      <vt:lpstr>연구 지능의 요소 기술 </vt:lpstr>
      <vt:lpstr>주요 응용 분야 </vt:lpstr>
      <vt:lpstr>주요 응용 분야 </vt:lpstr>
      <vt:lpstr>연구 지능의 요소 기술 </vt:lpstr>
      <vt:lpstr>주요 응용 분야 </vt:lpstr>
      <vt:lpstr>주요 응용 분야 </vt:lpstr>
      <vt:lpstr>주요 응용 분야 </vt:lpstr>
      <vt:lpstr>주요 응용 분야 </vt:lpstr>
      <vt:lpstr>주요 응용 분야 </vt:lpstr>
      <vt:lpstr>주요 응용 분야 </vt:lpstr>
      <vt:lpstr>4. 최근 동향 </vt:lpstr>
      <vt:lpstr>최근 동향</vt:lpstr>
      <vt:lpstr>최근 동향</vt:lpstr>
      <vt:lpstr>최근 동향</vt:lpstr>
      <vt:lpstr>최근 동향</vt:lpstr>
      <vt:lpstr>최근 동향</vt:lpstr>
      <vt:lpstr>최근 동향</vt:lpstr>
      <vt:lpstr>최근 동향</vt:lpstr>
      <vt:lpstr>최근 동향</vt:lpstr>
      <vt:lpstr>최근 동향</vt:lpstr>
      <vt:lpstr>최근 동향</vt:lpstr>
      <vt:lpstr>최근 동향</vt:lpstr>
      <vt:lpstr>5. 인공지능의 영향</vt:lpstr>
      <vt:lpstr>인공지능의 영향</vt:lpstr>
      <vt:lpstr>인공지능의 영향</vt:lpstr>
      <vt:lpstr>인공지능의 영향</vt:lpstr>
      <vt:lpstr>인공지능의 영향</vt:lpstr>
      <vt:lpstr>요 약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선형대수학  Linear Algebra</dc:title>
  <dc:creator>K.LEE</dc:creator>
  <cp:lastModifiedBy>하재승</cp:lastModifiedBy>
  <cp:revision>258</cp:revision>
  <cp:lastPrinted>2016-03-07T16:40:25Z</cp:lastPrinted>
  <dcterms:created xsi:type="dcterms:W3CDTF">2013-02-05T02:36:43Z</dcterms:created>
  <dcterms:modified xsi:type="dcterms:W3CDTF">2021-08-29T05:12:50Z</dcterms:modified>
</cp:coreProperties>
</file>